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6" r:id="rId4"/>
    <p:sldId id="259" r:id="rId5"/>
    <p:sldId id="260" r:id="rId6"/>
    <p:sldId id="261" r:id="rId7"/>
    <p:sldId id="264" r:id="rId8"/>
    <p:sldId id="256" r:id="rId9"/>
    <p:sldId id="262" r:id="rId10"/>
    <p:sldId id="263" r:id="rId11"/>
    <p:sldId id="265"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6862"/>
    <a:srgbClr val="9D2A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39"/>
    <p:restoredTop sz="94595"/>
  </p:normalViewPr>
  <p:slideViewPr>
    <p:cSldViewPr snapToGrid="0">
      <p:cViewPr varScale="1">
        <p:scale>
          <a:sx n="122" d="100"/>
          <a:sy n="122" d="100"/>
        </p:scale>
        <p:origin x="240"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A04A64-4345-421D-BD97-5E6F72300D9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00A4672-6731-4555-897F-1C4013F775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442A311-BDE8-46C9-8C2B-EE4B03312254}"/>
              </a:ext>
            </a:extLst>
          </p:cNvPr>
          <p:cNvSpPr>
            <a:spLocks noGrp="1"/>
          </p:cNvSpPr>
          <p:nvPr>
            <p:ph type="dt" sz="half" idx="10"/>
          </p:nvPr>
        </p:nvSpPr>
        <p:spPr/>
        <p:txBody>
          <a:bodyPr/>
          <a:lstStyle/>
          <a:p>
            <a:fld id="{732E151E-74C3-409B-A82B-001627CADCA8}" type="datetimeFigureOut">
              <a:rPr lang="fr-FR" smtClean="0"/>
              <a:t>09/11/2023</a:t>
            </a:fld>
            <a:endParaRPr lang="fr-FR"/>
          </a:p>
        </p:txBody>
      </p:sp>
      <p:sp>
        <p:nvSpPr>
          <p:cNvPr id="5" name="Espace réservé du pied de page 4">
            <a:extLst>
              <a:ext uri="{FF2B5EF4-FFF2-40B4-BE49-F238E27FC236}">
                <a16:creationId xmlns:a16="http://schemas.microsoft.com/office/drawing/2014/main" id="{FBAAEDFC-A062-4739-ABB6-C8838A75FAD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4B2A54-32A5-4C87-82E3-9E466EFE971A}"/>
              </a:ext>
            </a:extLst>
          </p:cNvPr>
          <p:cNvSpPr>
            <a:spLocks noGrp="1"/>
          </p:cNvSpPr>
          <p:nvPr>
            <p:ph type="sldNum" sz="quarter" idx="12"/>
          </p:nvPr>
        </p:nvSpPr>
        <p:spPr/>
        <p:txBody>
          <a:bodyPr/>
          <a:lstStyle/>
          <a:p>
            <a:fld id="{3CD20FC1-8F6B-4B81-B47C-16DD3960194B}" type="slidenum">
              <a:rPr lang="fr-FR" smtClean="0"/>
              <a:t>‹N°›</a:t>
            </a:fld>
            <a:endParaRPr lang="fr-FR"/>
          </a:p>
        </p:txBody>
      </p:sp>
    </p:spTree>
    <p:extLst>
      <p:ext uri="{BB962C8B-B14F-4D97-AF65-F5344CB8AC3E}">
        <p14:creationId xmlns:p14="http://schemas.microsoft.com/office/powerpoint/2010/main" val="2204024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D5889F-C479-4217-8959-3C9FC5E12F1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8AA63F9-08FB-4D7A-9FF8-BEFE8783C78C}"/>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28F5CDE-8015-45CA-A107-45D131DC0D0F}"/>
              </a:ext>
            </a:extLst>
          </p:cNvPr>
          <p:cNvSpPr>
            <a:spLocks noGrp="1"/>
          </p:cNvSpPr>
          <p:nvPr>
            <p:ph type="dt" sz="half" idx="10"/>
          </p:nvPr>
        </p:nvSpPr>
        <p:spPr/>
        <p:txBody>
          <a:bodyPr/>
          <a:lstStyle/>
          <a:p>
            <a:fld id="{732E151E-74C3-409B-A82B-001627CADCA8}" type="datetimeFigureOut">
              <a:rPr lang="fr-FR" smtClean="0"/>
              <a:t>09/11/2023</a:t>
            </a:fld>
            <a:endParaRPr lang="fr-FR"/>
          </a:p>
        </p:txBody>
      </p:sp>
      <p:sp>
        <p:nvSpPr>
          <p:cNvPr id="5" name="Espace réservé du pied de page 4">
            <a:extLst>
              <a:ext uri="{FF2B5EF4-FFF2-40B4-BE49-F238E27FC236}">
                <a16:creationId xmlns:a16="http://schemas.microsoft.com/office/drawing/2014/main" id="{3A8EE48B-1757-4701-B5BF-C7B72CE4D83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389A759-E68A-4C08-A3B3-D32035CE29B0}"/>
              </a:ext>
            </a:extLst>
          </p:cNvPr>
          <p:cNvSpPr>
            <a:spLocks noGrp="1"/>
          </p:cNvSpPr>
          <p:nvPr>
            <p:ph type="sldNum" sz="quarter" idx="12"/>
          </p:nvPr>
        </p:nvSpPr>
        <p:spPr/>
        <p:txBody>
          <a:bodyPr/>
          <a:lstStyle/>
          <a:p>
            <a:fld id="{3CD20FC1-8F6B-4B81-B47C-16DD3960194B}" type="slidenum">
              <a:rPr lang="fr-FR" smtClean="0"/>
              <a:t>‹N°›</a:t>
            </a:fld>
            <a:endParaRPr lang="fr-FR"/>
          </a:p>
        </p:txBody>
      </p:sp>
    </p:spTree>
    <p:extLst>
      <p:ext uri="{BB962C8B-B14F-4D97-AF65-F5344CB8AC3E}">
        <p14:creationId xmlns:p14="http://schemas.microsoft.com/office/powerpoint/2010/main" val="1773317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5E6727F-3B80-4A01-9B5B-5173438A335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DD67F53-3412-46DC-A8D0-8C3DD8406FBB}"/>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1483223-76A8-4F99-BB67-A1D7CCDF60D0}"/>
              </a:ext>
            </a:extLst>
          </p:cNvPr>
          <p:cNvSpPr>
            <a:spLocks noGrp="1"/>
          </p:cNvSpPr>
          <p:nvPr>
            <p:ph type="dt" sz="half" idx="10"/>
          </p:nvPr>
        </p:nvSpPr>
        <p:spPr/>
        <p:txBody>
          <a:bodyPr/>
          <a:lstStyle/>
          <a:p>
            <a:fld id="{732E151E-74C3-409B-A82B-001627CADCA8}" type="datetimeFigureOut">
              <a:rPr lang="fr-FR" smtClean="0"/>
              <a:t>09/11/2023</a:t>
            </a:fld>
            <a:endParaRPr lang="fr-FR"/>
          </a:p>
        </p:txBody>
      </p:sp>
      <p:sp>
        <p:nvSpPr>
          <p:cNvPr id="5" name="Espace réservé du pied de page 4">
            <a:extLst>
              <a:ext uri="{FF2B5EF4-FFF2-40B4-BE49-F238E27FC236}">
                <a16:creationId xmlns:a16="http://schemas.microsoft.com/office/drawing/2014/main" id="{EF841AF4-D84E-4630-A56E-A449C6CD445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5407EC4-C183-4E48-845F-C602A279A1A7}"/>
              </a:ext>
            </a:extLst>
          </p:cNvPr>
          <p:cNvSpPr>
            <a:spLocks noGrp="1"/>
          </p:cNvSpPr>
          <p:nvPr>
            <p:ph type="sldNum" sz="quarter" idx="12"/>
          </p:nvPr>
        </p:nvSpPr>
        <p:spPr/>
        <p:txBody>
          <a:bodyPr/>
          <a:lstStyle/>
          <a:p>
            <a:fld id="{3CD20FC1-8F6B-4B81-B47C-16DD3960194B}" type="slidenum">
              <a:rPr lang="fr-FR" smtClean="0"/>
              <a:t>‹N°›</a:t>
            </a:fld>
            <a:endParaRPr lang="fr-FR"/>
          </a:p>
        </p:txBody>
      </p:sp>
    </p:spTree>
    <p:extLst>
      <p:ext uri="{BB962C8B-B14F-4D97-AF65-F5344CB8AC3E}">
        <p14:creationId xmlns:p14="http://schemas.microsoft.com/office/powerpoint/2010/main" val="2175524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56C55C-B278-4476-98FA-FB5F409411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929D35E-DAAF-4B47-A0A7-3EE532E11DD4}"/>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F78DB4-8E57-4410-A301-149CC57E3695}"/>
              </a:ext>
            </a:extLst>
          </p:cNvPr>
          <p:cNvSpPr>
            <a:spLocks noGrp="1"/>
          </p:cNvSpPr>
          <p:nvPr>
            <p:ph type="dt" sz="half" idx="10"/>
          </p:nvPr>
        </p:nvSpPr>
        <p:spPr/>
        <p:txBody>
          <a:bodyPr/>
          <a:lstStyle/>
          <a:p>
            <a:fld id="{732E151E-74C3-409B-A82B-001627CADCA8}" type="datetimeFigureOut">
              <a:rPr lang="fr-FR" smtClean="0"/>
              <a:t>09/11/2023</a:t>
            </a:fld>
            <a:endParaRPr lang="fr-FR"/>
          </a:p>
        </p:txBody>
      </p:sp>
      <p:sp>
        <p:nvSpPr>
          <p:cNvPr id="5" name="Espace réservé du pied de page 4">
            <a:extLst>
              <a:ext uri="{FF2B5EF4-FFF2-40B4-BE49-F238E27FC236}">
                <a16:creationId xmlns:a16="http://schemas.microsoft.com/office/drawing/2014/main" id="{32C28856-57A4-4392-B8B8-F6C54C64B8E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EAB1148-6AF4-4F59-A5A5-EA6CD9D424A9}"/>
              </a:ext>
            </a:extLst>
          </p:cNvPr>
          <p:cNvSpPr>
            <a:spLocks noGrp="1"/>
          </p:cNvSpPr>
          <p:nvPr>
            <p:ph type="sldNum" sz="quarter" idx="12"/>
          </p:nvPr>
        </p:nvSpPr>
        <p:spPr/>
        <p:txBody>
          <a:bodyPr/>
          <a:lstStyle/>
          <a:p>
            <a:fld id="{3CD20FC1-8F6B-4B81-B47C-16DD3960194B}" type="slidenum">
              <a:rPr lang="fr-FR" smtClean="0"/>
              <a:t>‹N°›</a:t>
            </a:fld>
            <a:endParaRPr lang="fr-FR"/>
          </a:p>
        </p:txBody>
      </p:sp>
    </p:spTree>
    <p:extLst>
      <p:ext uri="{BB962C8B-B14F-4D97-AF65-F5344CB8AC3E}">
        <p14:creationId xmlns:p14="http://schemas.microsoft.com/office/powerpoint/2010/main" val="3857745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4D0F4F-CFDB-45B6-8C7D-A2A8590DE3E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A2FA036-E81F-48BD-AF52-452B40AB2A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398786AD-69B6-445A-9469-93C30BF48DB7}"/>
              </a:ext>
            </a:extLst>
          </p:cNvPr>
          <p:cNvSpPr>
            <a:spLocks noGrp="1"/>
          </p:cNvSpPr>
          <p:nvPr>
            <p:ph type="dt" sz="half" idx="10"/>
          </p:nvPr>
        </p:nvSpPr>
        <p:spPr/>
        <p:txBody>
          <a:bodyPr/>
          <a:lstStyle/>
          <a:p>
            <a:fld id="{732E151E-74C3-409B-A82B-001627CADCA8}" type="datetimeFigureOut">
              <a:rPr lang="fr-FR" smtClean="0"/>
              <a:t>09/11/2023</a:t>
            </a:fld>
            <a:endParaRPr lang="fr-FR"/>
          </a:p>
        </p:txBody>
      </p:sp>
      <p:sp>
        <p:nvSpPr>
          <p:cNvPr id="5" name="Espace réservé du pied de page 4">
            <a:extLst>
              <a:ext uri="{FF2B5EF4-FFF2-40B4-BE49-F238E27FC236}">
                <a16:creationId xmlns:a16="http://schemas.microsoft.com/office/drawing/2014/main" id="{3D9634CE-F0FD-497E-AB34-658E587C983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923D6E-A3A7-4B4B-A0B6-0E3EBB3B9EF8}"/>
              </a:ext>
            </a:extLst>
          </p:cNvPr>
          <p:cNvSpPr>
            <a:spLocks noGrp="1"/>
          </p:cNvSpPr>
          <p:nvPr>
            <p:ph type="sldNum" sz="quarter" idx="12"/>
          </p:nvPr>
        </p:nvSpPr>
        <p:spPr/>
        <p:txBody>
          <a:bodyPr/>
          <a:lstStyle/>
          <a:p>
            <a:fld id="{3CD20FC1-8F6B-4B81-B47C-16DD3960194B}" type="slidenum">
              <a:rPr lang="fr-FR" smtClean="0"/>
              <a:t>‹N°›</a:t>
            </a:fld>
            <a:endParaRPr lang="fr-FR"/>
          </a:p>
        </p:txBody>
      </p:sp>
    </p:spTree>
    <p:extLst>
      <p:ext uri="{BB962C8B-B14F-4D97-AF65-F5344CB8AC3E}">
        <p14:creationId xmlns:p14="http://schemas.microsoft.com/office/powerpoint/2010/main" val="246240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0A3917-EA27-4146-A559-B82F1D1BED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1CB9977-F82C-4AAC-B284-997FB1CA06F4}"/>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55BC65E-FFE9-49F4-8016-F5B0172658CC}"/>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6979760-60E9-4BDD-97EA-25D4533EEE67}"/>
              </a:ext>
            </a:extLst>
          </p:cNvPr>
          <p:cNvSpPr>
            <a:spLocks noGrp="1"/>
          </p:cNvSpPr>
          <p:nvPr>
            <p:ph type="dt" sz="half" idx="10"/>
          </p:nvPr>
        </p:nvSpPr>
        <p:spPr/>
        <p:txBody>
          <a:bodyPr/>
          <a:lstStyle/>
          <a:p>
            <a:fld id="{732E151E-74C3-409B-A82B-001627CADCA8}" type="datetimeFigureOut">
              <a:rPr lang="fr-FR" smtClean="0"/>
              <a:t>09/11/2023</a:t>
            </a:fld>
            <a:endParaRPr lang="fr-FR"/>
          </a:p>
        </p:txBody>
      </p:sp>
      <p:sp>
        <p:nvSpPr>
          <p:cNvPr id="6" name="Espace réservé du pied de page 5">
            <a:extLst>
              <a:ext uri="{FF2B5EF4-FFF2-40B4-BE49-F238E27FC236}">
                <a16:creationId xmlns:a16="http://schemas.microsoft.com/office/drawing/2014/main" id="{A710C96C-DECC-428B-9550-F54425CBD23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92ADDA6-176F-4B0E-B62E-B6B5C0C7B8C0}"/>
              </a:ext>
            </a:extLst>
          </p:cNvPr>
          <p:cNvSpPr>
            <a:spLocks noGrp="1"/>
          </p:cNvSpPr>
          <p:nvPr>
            <p:ph type="sldNum" sz="quarter" idx="12"/>
          </p:nvPr>
        </p:nvSpPr>
        <p:spPr/>
        <p:txBody>
          <a:bodyPr/>
          <a:lstStyle/>
          <a:p>
            <a:fld id="{3CD20FC1-8F6B-4B81-B47C-16DD3960194B}" type="slidenum">
              <a:rPr lang="fr-FR" smtClean="0"/>
              <a:t>‹N°›</a:t>
            </a:fld>
            <a:endParaRPr lang="fr-FR"/>
          </a:p>
        </p:txBody>
      </p:sp>
    </p:spTree>
    <p:extLst>
      <p:ext uri="{BB962C8B-B14F-4D97-AF65-F5344CB8AC3E}">
        <p14:creationId xmlns:p14="http://schemas.microsoft.com/office/powerpoint/2010/main" val="350513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D0B78C-5C54-4670-9EF1-A612EAF219F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48FDB5E-BBC0-493F-A0BF-0AD9614FB8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7C09DCF6-7799-470A-BDB3-A70916A75388}"/>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3F5C12A-2013-457D-B2B7-EF5A274F08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91969DA9-79EF-4957-90A5-843F47CB947F}"/>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62D6BAE-5922-489A-BA17-DF9A6115DB46}"/>
              </a:ext>
            </a:extLst>
          </p:cNvPr>
          <p:cNvSpPr>
            <a:spLocks noGrp="1"/>
          </p:cNvSpPr>
          <p:nvPr>
            <p:ph type="dt" sz="half" idx="10"/>
          </p:nvPr>
        </p:nvSpPr>
        <p:spPr/>
        <p:txBody>
          <a:bodyPr/>
          <a:lstStyle/>
          <a:p>
            <a:fld id="{732E151E-74C3-409B-A82B-001627CADCA8}" type="datetimeFigureOut">
              <a:rPr lang="fr-FR" smtClean="0"/>
              <a:t>09/11/2023</a:t>
            </a:fld>
            <a:endParaRPr lang="fr-FR"/>
          </a:p>
        </p:txBody>
      </p:sp>
      <p:sp>
        <p:nvSpPr>
          <p:cNvPr id="8" name="Espace réservé du pied de page 7">
            <a:extLst>
              <a:ext uri="{FF2B5EF4-FFF2-40B4-BE49-F238E27FC236}">
                <a16:creationId xmlns:a16="http://schemas.microsoft.com/office/drawing/2014/main" id="{AB5C8D0C-5B56-4E6A-9F47-E8BCF03419A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90E9087-D8CD-40F7-ABEE-8C30ADC7F40F}"/>
              </a:ext>
            </a:extLst>
          </p:cNvPr>
          <p:cNvSpPr>
            <a:spLocks noGrp="1"/>
          </p:cNvSpPr>
          <p:nvPr>
            <p:ph type="sldNum" sz="quarter" idx="12"/>
          </p:nvPr>
        </p:nvSpPr>
        <p:spPr/>
        <p:txBody>
          <a:bodyPr/>
          <a:lstStyle/>
          <a:p>
            <a:fld id="{3CD20FC1-8F6B-4B81-B47C-16DD3960194B}" type="slidenum">
              <a:rPr lang="fr-FR" smtClean="0"/>
              <a:t>‹N°›</a:t>
            </a:fld>
            <a:endParaRPr lang="fr-FR"/>
          </a:p>
        </p:txBody>
      </p:sp>
    </p:spTree>
    <p:extLst>
      <p:ext uri="{BB962C8B-B14F-4D97-AF65-F5344CB8AC3E}">
        <p14:creationId xmlns:p14="http://schemas.microsoft.com/office/powerpoint/2010/main" val="521076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98D873-E3ED-4369-AF00-AA3F85C9327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CB5820D-DDC2-41BE-8FA1-847A777BF654}"/>
              </a:ext>
            </a:extLst>
          </p:cNvPr>
          <p:cNvSpPr>
            <a:spLocks noGrp="1"/>
          </p:cNvSpPr>
          <p:nvPr>
            <p:ph type="dt" sz="half" idx="10"/>
          </p:nvPr>
        </p:nvSpPr>
        <p:spPr/>
        <p:txBody>
          <a:bodyPr/>
          <a:lstStyle/>
          <a:p>
            <a:fld id="{732E151E-74C3-409B-A82B-001627CADCA8}" type="datetimeFigureOut">
              <a:rPr lang="fr-FR" smtClean="0"/>
              <a:t>09/11/2023</a:t>
            </a:fld>
            <a:endParaRPr lang="fr-FR"/>
          </a:p>
        </p:txBody>
      </p:sp>
      <p:sp>
        <p:nvSpPr>
          <p:cNvPr id="4" name="Espace réservé du pied de page 3">
            <a:extLst>
              <a:ext uri="{FF2B5EF4-FFF2-40B4-BE49-F238E27FC236}">
                <a16:creationId xmlns:a16="http://schemas.microsoft.com/office/drawing/2014/main" id="{38CCE412-B213-4299-ABCF-2D95A451E9F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69FD106-FC61-4738-AE94-0AFCE72FAA61}"/>
              </a:ext>
            </a:extLst>
          </p:cNvPr>
          <p:cNvSpPr>
            <a:spLocks noGrp="1"/>
          </p:cNvSpPr>
          <p:nvPr>
            <p:ph type="sldNum" sz="quarter" idx="12"/>
          </p:nvPr>
        </p:nvSpPr>
        <p:spPr/>
        <p:txBody>
          <a:bodyPr/>
          <a:lstStyle/>
          <a:p>
            <a:fld id="{3CD20FC1-8F6B-4B81-B47C-16DD3960194B}" type="slidenum">
              <a:rPr lang="fr-FR" smtClean="0"/>
              <a:t>‹N°›</a:t>
            </a:fld>
            <a:endParaRPr lang="fr-FR"/>
          </a:p>
        </p:txBody>
      </p:sp>
    </p:spTree>
    <p:extLst>
      <p:ext uri="{BB962C8B-B14F-4D97-AF65-F5344CB8AC3E}">
        <p14:creationId xmlns:p14="http://schemas.microsoft.com/office/powerpoint/2010/main" val="220810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33D530D-AB16-4DCC-8168-A892D362AAEC}"/>
              </a:ext>
            </a:extLst>
          </p:cNvPr>
          <p:cNvSpPr>
            <a:spLocks noGrp="1"/>
          </p:cNvSpPr>
          <p:nvPr>
            <p:ph type="dt" sz="half" idx="10"/>
          </p:nvPr>
        </p:nvSpPr>
        <p:spPr/>
        <p:txBody>
          <a:bodyPr/>
          <a:lstStyle/>
          <a:p>
            <a:fld id="{732E151E-74C3-409B-A82B-001627CADCA8}" type="datetimeFigureOut">
              <a:rPr lang="fr-FR" smtClean="0"/>
              <a:t>09/11/2023</a:t>
            </a:fld>
            <a:endParaRPr lang="fr-FR"/>
          </a:p>
        </p:txBody>
      </p:sp>
      <p:sp>
        <p:nvSpPr>
          <p:cNvPr id="3" name="Espace réservé du pied de page 2">
            <a:extLst>
              <a:ext uri="{FF2B5EF4-FFF2-40B4-BE49-F238E27FC236}">
                <a16:creationId xmlns:a16="http://schemas.microsoft.com/office/drawing/2014/main" id="{47FFE7F4-B5E1-4480-A058-4B33DC44C7B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A85A11F-5034-48A4-88F3-FB887A0EE8D2}"/>
              </a:ext>
            </a:extLst>
          </p:cNvPr>
          <p:cNvSpPr>
            <a:spLocks noGrp="1"/>
          </p:cNvSpPr>
          <p:nvPr>
            <p:ph type="sldNum" sz="quarter" idx="12"/>
          </p:nvPr>
        </p:nvSpPr>
        <p:spPr/>
        <p:txBody>
          <a:bodyPr/>
          <a:lstStyle/>
          <a:p>
            <a:fld id="{3CD20FC1-8F6B-4B81-B47C-16DD3960194B}" type="slidenum">
              <a:rPr lang="fr-FR" smtClean="0"/>
              <a:t>‹N°›</a:t>
            </a:fld>
            <a:endParaRPr lang="fr-FR"/>
          </a:p>
        </p:txBody>
      </p:sp>
    </p:spTree>
    <p:extLst>
      <p:ext uri="{BB962C8B-B14F-4D97-AF65-F5344CB8AC3E}">
        <p14:creationId xmlns:p14="http://schemas.microsoft.com/office/powerpoint/2010/main" val="424144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1F8125-24C9-4CE0-805A-A5D8643A7E6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C51EC16-7C55-4D57-9FC5-6EAEB1CC27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5F2CC85-2CD1-4ED8-BB91-7E33343960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E2CE4052-1A6C-4C27-950C-369712D80C53}"/>
              </a:ext>
            </a:extLst>
          </p:cNvPr>
          <p:cNvSpPr>
            <a:spLocks noGrp="1"/>
          </p:cNvSpPr>
          <p:nvPr>
            <p:ph type="dt" sz="half" idx="10"/>
          </p:nvPr>
        </p:nvSpPr>
        <p:spPr/>
        <p:txBody>
          <a:bodyPr/>
          <a:lstStyle/>
          <a:p>
            <a:fld id="{732E151E-74C3-409B-A82B-001627CADCA8}" type="datetimeFigureOut">
              <a:rPr lang="fr-FR" smtClean="0"/>
              <a:t>09/11/2023</a:t>
            </a:fld>
            <a:endParaRPr lang="fr-FR"/>
          </a:p>
        </p:txBody>
      </p:sp>
      <p:sp>
        <p:nvSpPr>
          <p:cNvPr id="6" name="Espace réservé du pied de page 5">
            <a:extLst>
              <a:ext uri="{FF2B5EF4-FFF2-40B4-BE49-F238E27FC236}">
                <a16:creationId xmlns:a16="http://schemas.microsoft.com/office/drawing/2014/main" id="{FCB09AF0-CB01-474F-8156-9B72E124075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D38A95D-055A-47F3-BC3A-3A9DCDBAADDC}"/>
              </a:ext>
            </a:extLst>
          </p:cNvPr>
          <p:cNvSpPr>
            <a:spLocks noGrp="1"/>
          </p:cNvSpPr>
          <p:nvPr>
            <p:ph type="sldNum" sz="quarter" idx="12"/>
          </p:nvPr>
        </p:nvSpPr>
        <p:spPr/>
        <p:txBody>
          <a:bodyPr/>
          <a:lstStyle/>
          <a:p>
            <a:fld id="{3CD20FC1-8F6B-4B81-B47C-16DD3960194B}" type="slidenum">
              <a:rPr lang="fr-FR" smtClean="0"/>
              <a:t>‹N°›</a:t>
            </a:fld>
            <a:endParaRPr lang="fr-FR"/>
          </a:p>
        </p:txBody>
      </p:sp>
    </p:spTree>
    <p:extLst>
      <p:ext uri="{BB962C8B-B14F-4D97-AF65-F5344CB8AC3E}">
        <p14:creationId xmlns:p14="http://schemas.microsoft.com/office/powerpoint/2010/main" val="2641478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6E036D-C32C-4EDF-A939-1EEE26CB93C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A6449F4-3949-49C8-96DE-291D0A318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45B0925-D744-4B13-8DC3-4524DC2E8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B09D18D-C6BA-4EFA-B2B7-3CED2424C2BA}"/>
              </a:ext>
            </a:extLst>
          </p:cNvPr>
          <p:cNvSpPr>
            <a:spLocks noGrp="1"/>
          </p:cNvSpPr>
          <p:nvPr>
            <p:ph type="dt" sz="half" idx="10"/>
          </p:nvPr>
        </p:nvSpPr>
        <p:spPr/>
        <p:txBody>
          <a:bodyPr/>
          <a:lstStyle/>
          <a:p>
            <a:fld id="{732E151E-74C3-409B-A82B-001627CADCA8}" type="datetimeFigureOut">
              <a:rPr lang="fr-FR" smtClean="0"/>
              <a:t>09/11/2023</a:t>
            </a:fld>
            <a:endParaRPr lang="fr-FR"/>
          </a:p>
        </p:txBody>
      </p:sp>
      <p:sp>
        <p:nvSpPr>
          <p:cNvPr id="6" name="Espace réservé du pied de page 5">
            <a:extLst>
              <a:ext uri="{FF2B5EF4-FFF2-40B4-BE49-F238E27FC236}">
                <a16:creationId xmlns:a16="http://schemas.microsoft.com/office/drawing/2014/main" id="{7DC4BD4D-AD5F-4955-B3EE-E2C1C09D5C4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500604E-B208-464C-87D5-02772E1980E9}"/>
              </a:ext>
            </a:extLst>
          </p:cNvPr>
          <p:cNvSpPr>
            <a:spLocks noGrp="1"/>
          </p:cNvSpPr>
          <p:nvPr>
            <p:ph type="sldNum" sz="quarter" idx="12"/>
          </p:nvPr>
        </p:nvSpPr>
        <p:spPr/>
        <p:txBody>
          <a:bodyPr/>
          <a:lstStyle/>
          <a:p>
            <a:fld id="{3CD20FC1-8F6B-4B81-B47C-16DD3960194B}" type="slidenum">
              <a:rPr lang="fr-FR" smtClean="0"/>
              <a:t>‹N°›</a:t>
            </a:fld>
            <a:endParaRPr lang="fr-FR"/>
          </a:p>
        </p:txBody>
      </p:sp>
    </p:spTree>
    <p:extLst>
      <p:ext uri="{BB962C8B-B14F-4D97-AF65-F5344CB8AC3E}">
        <p14:creationId xmlns:p14="http://schemas.microsoft.com/office/powerpoint/2010/main" val="2009815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BCC871F-9B2F-4802-8672-D70DF33CDD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336A13A-7890-45A7-A392-211273B41D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D09EC43-3B0A-46F2-B2EE-F95DAFFC88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2E151E-74C3-409B-A82B-001627CADCA8}" type="datetimeFigureOut">
              <a:rPr lang="fr-FR" smtClean="0"/>
              <a:t>09/11/2023</a:t>
            </a:fld>
            <a:endParaRPr lang="fr-FR"/>
          </a:p>
        </p:txBody>
      </p:sp>
      <p:sp>
        <p:nvSpPr>
          <p:cNvPr id="5" name="Espace réservé du pied de page 4">
            <a:extLst>
              <a:ext uri="{FF2B5EF4-FFF2-40B4-BE49-F238E27FC236}">
                <a16:creationId xmlns:a16="http://schemas.microsoft.com/office/drawing/2014/main" id="{C7515C74-5DF4-4639-92D7-CA78F37BB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CA18943-D67A-4821-9E6F-38432BC32A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D20FC1-8F6B-4B81-B47C-16DD3960194B}" type="slidenum">
              <a:rPr lang="fr-FR" smtClean="0"/>
              <a:t>‹N°›</a:t>
            </a:fld>
            <a:endParaRPr lang="fr-FR"/>
          </a:p>
        </p:txBody>
      </p:sp>
    </p:spTree>
    <p:extLst>
      <p:ext uri="{BB962C8B-B14F-4D97-AF65-F5344CB8AC3E}">
        <p14:creationId xmlns:p14="http://schemas.microsoft.com/office/powerpoint/2010/main" val="3343088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google.com/url?sa=i&amp;url=https%3A%2F%2Ffr.wikipedia.org%2Fwiki%2FFichier%3ACentre_national_de_la_recherche_scientifique.svg&amp;psig=AOvVaw0F8btHQOyhFok_je7fQx54&amp;ust=1699624394630000&amp;source=images&amp;cd=vfe&amp;ved=0CBEQjRxqFwoTCIjOiLSIt4IDFQAAAAAdAAAAABA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49DD8A-95B2-8E4D-3F14-15DFEA77C323}"/>
              </a:ext>
            </a:extLst>
          </p:cNvPr>
          <p:cNvSpPr>
            <a:spLocks noGrp="1"/>
          </p:cNvSpPr>
          <p:nvPr>
            <p:ph type="title"/>
          </p:nvPr>
        </p:nvSpPr>
        <p:spPr>
          <a:xfrm>
            <a:off x="273121" y="139094"/>
            <a:ext cx="3705471" cy="816403"/>
          </a:xfrm>
          <a:solidFill>
            <a:schemeClr val="accent2"/>
          </a:solidFill>
        </p:spPr>
        <p:txBody>
          <a:bodyPr/>
          <a:lstStyle/>
          <a:p>
            <a:r>
              <a:rPr lang="fr-FR" dirty="0" err="1"/>
              <a:t>Ploufragran</a:t>
            </a:r>
            <a:r>
              <a:rPr lang="fr-FR" dirty="0"/>
              <a:t> site</a:t>
            </a:r>
          </a:p>
        </p:txBody>
      </p:sp>
      <p:pic>
        <p:nvPicPr>
          <p:cNvPr id="5" name="Image 4">
            <a:extLst>
              <a:ext uri="{FF2B5EF4-FFF2-40B4-BE49-F238E27FC236}">
                <a16:creationId xmlns:a16="http://schemas.microsoft.com/office/drawing/2014/main" id="{A6FD5E14-E7BF-DAD4-E107-A3ECF86B6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297" y="0"/>
            <a:ext cx="4174703" cy="3837398"/>
          </a:xfrm>
          <a:prstGeom prst="rect">
            <a:avLst/>
          </a:prstGeom>
        </p:spPr>
      </p:pic>
      <p:sp>
        <p:nvSpPr>
          <p:cNvPr id="3" name="Espace réservé du contenu 2">
            <a:extLst>
              <a:ext uri="{FF2B5EF4-FFF2-40B4-BE49-F238E27FC236}">
                <a16:creationId xmlns:a16="http://schemas.microsoft.com/office/drawing/2014/main" id="{8000980D-2180-F16D-D8CB-1A01C2C56389}"/>
              </a:ext>
            </a:extLst>
          </p:cNvPr>
          <p:cNvSpPr>
            <a:spLocks noGrp="1"/>
          </p:cNvSpPr>
          <p:nvPr>
            <p:ph idx="1"/>
          </p:nvPr>
        </p:nvSpPr>
        <p:spPr>
          <a:xfrm>
            <a:off x="116840" y="1568568"/>
            <a:ext cx="7900457" cy="2818497"/>
          </a:xfrm>
          <a:solidFill>
            <a:schemeClr val="bg1"/>
          </a:solidFill>
        </p:spPr>
        <p:txBody>
          <a:bodyPr/>
          <a:lstStyle/>
          <a:p>
            <a:r>
              <a:rPr lang="en-US" sz="1800" dirty="0">
                <a:latin typeface="Calibri" panose="020F0502020204030204" pitchFamily="34" charset="0"/>
                <a:ea typeface="Calibri" panose="020F0502020204030204" pitchFamily="34" charset="0"/>
                <a:cs typeface="Times New Roman" panose="02020603050405020304" pitchFamily="18" charset="0"/>
              </a:rPr>
              <a:t>L</a:t>
            </a:r>
            <a:r>
              <a:rPr lang="en-US" sz="1800" b="0" dirty="0">
                <a:effectLst/>
                <a:latin typeface="Calibri" panose="020F0502020204030204" pitchFamily="34" charset="0"/>
                <a:ea typeface="Calibri" panose="020F0502020204030204" pitchFamily="34" charset="0"/>
                <a:cs typeface="Times New Roman" panose="02020603050405020304" pitchFamily="18" charset="0"/>
              </a:rPr>
              <a:t>ocated in Brittany (western France)</a:t>
            </a:r>
          </a:p>
          <a:p>
            <a:r>
              <a:rPr lang="en-US" sz="1800" b="0" dirty="0">
                <a:effectLst/>
                <a:latin typeface="Calibri" panose="020F0502020204030204" pitchFamily="34" charset="0"/>
                <a:ea typeface="Calibri" panose="020F0502020204030204" pitchFamily="34" charset="0"/>
                <a:cs typeface="Times New Roman" panose="02020603050405020304" pitchFamily="18" charset="0"/>
              </a:rPr>
              <a:t>Housed a soap factory (Le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Brochin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latin typeface="Calibri" panose="020F0502020204030204" pitchFamily="34" charset="0"/>
                <a:ea typeface="Calibri" panose="020F0502020204030204" pitchFamily="34" charset="0"/>
                <a:cs typeface="Times New Roman" panose="02020603050405020304" pitchFamily="18" charset="0"/>
              </a:rPr>
              <a:t>encaustic / paint manufacturing activity and used motor oil regeneration activity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Renaud-Lucienne) in the 20th century.</a:t>
            </a:r>
          </a:p>
          <a:p>
            <a:r>
              <a:rPr lang="en-US" sz="1800" dirty="0">
                <a:latin typeface="Calibri" panose="020F0502020204030204" pitchFamily="34" charset="0"/>
                <a:ea typeface="Calibri" panose="020F0502020204030204" pitchFamily="34" charset="0"/>
                <a:cs typeface="Times New Roman" panose="02020603050405020304" pitchFamily="18" charset="0"/>
              </a:rPr>
              <a:t>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eclared in receivership in 1993 and liquidated in 1994.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Recognised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as an orphan by the Ministry of the Environment in 1996. ADEME (Agency for the Environment and Energy Management) is taking charge of it on behalf of the French government  and must ensure its decontamination. </a:t>
            </a:r>
          </a:p>
          <a:p>
            <a:r>
              <a:rPr lang="en-US" sz="1800" dirty="0">
                <a:latin typeface="Calibri" panose="020F0502020204030204" pitchFamily="34" charset="0"/>
                <a:ea typeface="Calibri" panose="020F0502020204030204" pitchFamily="34" charset="0"/>
                <a:cs typeface="Times New Roman" panose="02020603050405020304" pitchFamily="18" charset="0"/>
              </a:rPr>
              <a:t>B</a:t>
            </a:r>
            <a:r>
              <a:rPr lang="en-US" sz="1800" b="0" dirty="0">
                <a:effectLst/>
                <a:latin typeface="Calibri" panose="020F0502020204030204" pitchFamily="34" charset="0"/>
                <a:ea typeface="Calibri" panose="020F0502020204030204" pitchFamily="34" charset="0"/>
                <a:cs typeface="Times New Roman" panose="02020603050405020304" pitchFamily="18" charset="0"/>
              </a:rPr>
              <a:t>uildings demolished in 2017 and the site was fully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characterised</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to assess the contamination in autumn 2021. </a:t>
            </a:r>
            <a:endParaRPr lang="fr-FR" dirty="0"/>
          </a:p>
        </p:txBody>
      </p:sp>
      <p:pic>
        <p:nvPicPr>
          <p:cNvPr id="7" name="Image 6">
            <a:extLst>
              <a:ext uri="{FF2B5EF4-FFF2-40B4-BE49-F238E27FC236}">
                <a16:creationId xmlns:a16="http://schemas.microsoft.com/office/drawing/2014/main" id="{A7C8D33C-54C4-510B-23C1-BAB7E02EE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671" y="4165294"/>
            <a:ext cx="3572913" cy="2692705"/>
          </a:xfrm>
          <a:prstGeom prst="rect">
            <a:avLst/>
          </a:prstGeom>
        </p:spPr>
      </p:pic>
      <p:sp>
        <p:nvSpPr>
          <p:cNvPr id="8" name="ZoneTexte 7">
            <a:extLst>
              <a:ext uri="{FF2B5EF4-FFF2-40B4-BE49-F238E27FC236}">
                <a16:creationId xmlns:a16="http://schemas.microsoft.com/office/drawing/2014/main" id="{40B5257D-E96E-99E7-9E5F-A5D094BDDCDE}"/>
              </a:ext>
            </a:extLst>
          </p:cNvPr>
          <p:cNvSpPr txBox="1"/>
          <p:nvPr/>
        </p:nvSpPr>
        <p:spPr>
          <a:xfrm>
            <a:off x="8085761" y="4674141"/>
            <a:ext cx="1933543" cy="369332"/>
          </a:xfrm>
          <a:prstGeom prst="rect">
            <a:avLst/>
          </a:prstGeom>
          <a:noFill/>
        </p:spPr>
        <p:txBody>
          <a:bodyPr wrap="none" rtlCol="0">
            <a:spAutoFit/>
          </a:bodyPr>
          <a:lstStyle/>
          <a:p>
            <a:r>
              <a:rPr lang="fr-FR" i="1" dirty="0" err="1"/>
              <a:t>Oil</a:t>
            </a:r>
            <a:r>
              <a:rPr lang="fr-FR" i="1" dirty="0"/>
              <a:t> </a:t>
            </a:r>
            <a:r>
              <a:rPr lang="fr-FR" i="1" dirty="0" err="1"/>
              <a:t>drum</a:t>
            </a:r>
            <a:r>
              <a:rPr lang="fr-FR" i="1" dirty="0"/>
              <a:t> yard area</a:t>
            </a:r>
          </a:p>
        </p:txBody>
      </p:sp>
      <p:cxnSp>
        <p:nvCxnSpPr>
          <p:cNvPr id="10" name="Connecteur droit avec flèche 9">
            <a:extLst>
              <a:ext uri="{FF2B5EF4-FFF2-40B4-BE49-F238E27FC236}">
                <a16:creationId xmlns:a16="http://schemas.microsoft.com/office/drawing/2014/main" id="{C986112C-5C6F-2176-DAE7-C8FEB618313D}"/>
              </a:ext>
            </a:extLst>
          </p:cNvPr>
          <p:cNvCxnSpPr>
            <a:cxnSpLocks/>
          </p:cNvCxnSpPr>
          <p:nvPr/>
        </p:nvCxnSpPr>
        <p:spPr>
          <a:xfrm flipH="1">
            <a:off x="5928189" y="4890035"/>
            <a:ext cx="2188395" cy="533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041E5855-BB5D-353B-A505-DEA228F1F37A}"/>
              </a:ext>
            </a:extLst>
          </p:cNvPr>
          <p:cNvSpPr txBox="1"/>
          <p:nvPr/>
        </p:nvSpPr>
        <p:spPr>
          <a:xfrm>
            <a:off x="99917" y="1127243"/>
            <a:ext cx="2025939" cy="369332"/>
          </a:xfrm>
          <a:prstGeom prst="rect">
            <a:avLst/>
          </a:prstGeom>
          <a:solidFill>
            <a:schemeClr val="accent4"/>
          </a:solidFill>
        </p:spPr>
        <p:txBody>
          <a:bodyPr wrap="none" rtlCol="0">
            <a:spAutoFit/>
          </a:bodyPr>
          <a:lstStyle/>
          <a:p>
            <a:r>
              <a:rPr lang="fr-FR" b="1" dirty="0" err="1"/>
              <a:t>History</a:t>
            </a:r>
            <a:r>
              <a:rPr lang="fr-FR" b="1" dirty="0"/>
              <a:t> of </a:t>
            </a:r>
            <a:r>
              <a:rPr lang="fr-FR" b="1" dirty="0" err="1"/>
              <a:t>activities</a:t>
            </a:r>
            <a:endParaRPr lang="fr-FR" b="1" dirty="0"/>
          </a:p>
        </p:txBody>
      </p:sp>
      <p:sp>
        <p:nvSpPr>
          <p:cNvPr id="13" name="ZoneTexte 12">
            <a:extLst>
              <a:ext uri="{FF2B5EF4-FFF2-40B4-BE49-F238E27FC236}">
                <a16:creationId xmlns:a16="http://schemas.microsoft.com/office/drawing/2014/main" id="{BA84FA55-E90A-FD70-BDE1-9719E1492F1A}"/>
              </a:ext>
            </a:extLst>
          </p:cNvPr>
          <p:cNvSpPr txBox="1"/>
          <p:nvPr/>
        </p:nvSpPr>
        <p:spPr>
          <a:xfrm>
            <a:off x="8116584" y="5766070"/>
            <a:ext cx="1790875" cy="369332"/>
          </a:xfrm>
          <a:prstGeom prst="rect">
            <a:avLst/>
          </a:prstGeom>
          <a:noFill/>
        </p:spPr>
        <p:txBody>
          <a:bodyPr wrap="none" rtlCol="0">
            <a:spAutoFit/>
          </a:bodyPr>
          <a:lstStyle/>
          <a:p>
            <a:r>
              <a:rPr lang="fr-FR" i="1" dirty="0"/>
              <a:t>Old building area</a:t>
            </a:r>
          </a:p>
        </p:txBody>
      </p:sp>
      <p:cxnSp>
        <p:nvCxnSpPr>
          <p:cNvPr id="14" name="Connecteur droit avec flèche 13">
            <a:extLst>
              <a:ext uri="{FF2B5EF4-FFF2-40B4-BE49-F238E27FC236}">
                <a16:creationId xmlns:a16="http://schemas.microsoft.com/office/drawing/2014/main" id="{82103085-3E00-0277-EE4A-CE8DA65F8286}"/>
              </a:ext>
            </a:extLst>
          </p:cNvPr>
          <p:cNvCxnSpPr>
            <a:cxnSpLocks/>
            <a:stCxn id="13" idx="1"/>
          </p:cNvCxnSpPr>
          <p:nvPr/>
        </p:nvCxnSpPr>
        <p:spPr>
          <a:xfrm flipH="1" flipV="1">
            <a:off x="6096000" y="5874017"/>
            <a:ext cx="2020584" cy="767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hlinkClick r:id="rId4"/>
            <a:extLst>
              <a:ext uri="{FF2B5EF4-FFF2-40B4-BE49-F238E27FC236}">
                <a16:creationId xmlns:a16="http://schemas.microsoft.com/office/drawing/2014/main" id="{0A0BDACF-8BE7-E796-AABA-F38B630CB3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22238" y="1034833"/>
            <a:ext cx="184819" cy="184819"/>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740A238B-A947-2110-9E61-B41BAAE053A1}"/>
              </a:ext>
            </a:extLst>
          </p:cNvPr>
          <p:cNvSpPr txBox="1"/>
          <p:nvPr/>
        </p:nvSpPr>
        <p:spPr>
          <a:xfrm>
            <a:off x="11030567" y="1198934"/>
            <a:ext cx="768159" cy="369332"/>
          </a:xfrm>
          <a:prstGeom prst="rect">
            <a:avLst/>
          </a:prstGeom>
          <a:noFill/>
        </p:spPr>
        <p:txBody>
          <a:bodyPr wrap="none" rtlCol="0">
            <a:spAutoFit/>
          </a:bodyPr>
          <a:lstStyle/>
          <a:p>
            <a:r>
              <a:rPr lang="fr-FR" dirty="0"/>
              <a:t>Nancy</a:t>
            </a:r>
          </a:p>
        </p:txBody>
      </p:sp>
      <p:sp>
        <p:nvSpPr>
          <p:cNvPr id="11" name="ZoneTexte 10">
            <a:extLst>
              <a:ext uri="{FF2B5EF4-FFF2-40B4-BE49-F238E27FC236}">
                <a16:creationId xmlns:a16="http://schemas.microsoft.com/office/drawing/2014/main" id="{057EF544-F84B-5011-D206-E69C4AAAAB99}"/>
              </a:ext>
            </a:extLst>
          </p:cNvPr>
          <p:cNvSpPr txBox="1"/>
          <p:nvPr/>
        </p:nvSpPr>
        <p:spPr>
          <a:xfrm>
            <a:off x="8274801" y="1198934"/>
            <a:ext cx="1193532" cy="369332"/>
          </a:xfrm>
          <a:prstGeom prst="rect">
            <a:avLst/>
          </a:prstGeom>
          <a:noFill/>
        </p:spPr>
        <p:txBody>
          <a:bodyPr wrap="none" rtlCol="0">
            <a:spAutoFit/>
          </a:bodyPr>
          <a:lstStyle/>
          <a:p>
            <a:r>
              <a:rPr lang="fr-FR" dirty="0">
                <a:solidFill>
                  <a:srgbClr val="FF0000"/>
                </a:solidFill>
              </a:rPr>
              <a:t>Ploufragan</a:t>
            </a:r>
          </a:p>
        </p:txBody>
      </p:sp>
    </p:spTree>
    <p:extLst>
      <p:ext uri="{BB962C8B-B14F-4D97-AF65-F5344CB8AC3E}">
        <p14:creationId xmlns:p14="http://schemas.microsoft.com/office/powerpoint/2010/main" val="2031462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6C72532-F21F-4943-9657-3B1036856F8A}"/>
              </a:ext>
            </a:extLst>
          </p:cNvPr>
          <p:cNvPicPr>
            <a:picLocks noChangeAspect="1"/>
          </p:cNvPicPr>
          <p:nvPr/>
        </p:nvPicPr>
        <p:blipFill rotWithShape="1">
          <a:blip r:embed="rId2"/>
          <a:srcRect l="3554" t="-131" r="4730" b="17244"/>
          <a:stretch/>
        </p:blipFill>
        <p:spPr>
          <a:xfrm>
            <a:off x="568960" y="0"/>
            <a:ext cx="10485120" cy="5332133"/>
          </a:xfrm>
          <a:prstGeom prst="rect">
            <a:avLst/>
          </a:prstGeom>
        </p:spPr>
      </p:pic>
      <p:sp>
        <p:nvSpPr>
          <p:cNvPr id="8" name="Rectangle 7">
            <a:extLst>
              <a:ext uri="{FF2B5EF4-FFF2-40B4-BE49-F238E27FC236}">
                <a16:creationId xmlns:a16="http://schemas.microsoft.com/office/drawing/2014/main" id="{2C75822F-542A-443D-95CF-619E36D66B9D}"/>
              </a:ext>
            </a:extLst>
          </p:cNvPr>
          <p:cNvSpPr/>
          <p:nvPr/>
        </p:nvSpPr>
        <p:spPr>
          <a:xfrm>
            <a:off x="568960" y="0"/>
            <a:ext cx="2306320" cy="211328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orme libre : forme 6">
            <a:extLst>
              <a:ext uri="{FF2B5EF4-FFF2-40B4-BE49-F238E27FC236}">
                <a16:creationId xmlns:a16="http://schemas.microsoft.com/office/drawing/2014/main" id="{5031ADEA-2E47-4328-A85E-40AD9C07B839}"/>
              </a:ext>
            </a:extLst>
          </p:cNvPr>
          <p:cNvSpPr/>
          <p:nvPr/>
        </p:nvSpPr>
        <p:spPr>
          <a:xfrm>
            <a:off x="690880" y="447040"/>
            <a:ext cx="447040" cy="589280"/>
          </a:xfrm>
          <a:custGeom>
            <a:avLst/>
            <a:gdLst>
              <a:gd name="connsiteX0" fmla="*/ 0 w 4927600"/>
              <a:gd name="connsiteY0" fmla="*/ 1259840 h 6360160"/>
              <a:gd name="connsiteX1" fmla="*/ 0 w 4927600"/>
              <a:gd name="connsiteY1" fmla="*/ 1320800 h 6360160"/>
              <a:gd name="connsiteX2" fmla="*/ 589280 w 4927600"/>
              <a:gd name="connsiteY2" fmla="*/ 4947920 h 6360160"/>
              <a:gd name="connsiteX3" fmla="*/ 1910080 w 4927600"/>
              <a:gd name="connsiteY3" fmla="*/ 6360160 h 6360160"/>
              <a:gd name="connsiteX4" fmla="*/ 2824480 w 4927600"/>
              <a:gd name="connsiteY4" fmla="*/ 5689600 h 6360160"/>
              <a:gd name="connsiteX5" fmla="*/ 1330960 w 4927600"/>
              <a:gd name="connsiteY5" fmla="*/ 4074160 h 6360160"/>
              <a:gd name="connsiteX6" fmla="*/ 1940560 w 4927600"/>
              <a:gd name="connsiteY6" fmla="*/ 3108960 h 6360160"/>
              <a:gd name="connsiteX7" fmla="*/ 2214880 w 4927600"/>
              <a:gd name="connsiteY7" fmla="*/ 2357120 h 6360160"/>
              <a:gd name="connsiteX8" fmla="*/ 3556000 w 4927600"/>
              <a:gd name="connsiteY8" fmla="*/ 2092960 h 6360160"/>
              <a:gd name="connsiteX9" fmla="*/ 3444240 w 4927600"/>
              <a:gd name="connsiteY9" fmla="*/ 1899920 h 6360160"/>
              <a:gd name="connsiteX10" fmla="*/ 4765040 w 4927600"/>
              <a:gd name="connsiteY10" fmla="*/ 1046480 h 6360160"/>
              <a:gd name="connsiteX11" fmla="*/ 4927600 w 4927600"/>
              <a:gd name="connsiteY11" fmla="*/ 1137920 h 6360160"/>
              <a:gd name="connsiteX12" fmla="*/ 4805680 w 4927600"/>
              <a:gd name="connsiteY12" fmla="*/ 254000 h 6360160"/>
              <a:gd name="connsiteX13" fmla="*/ 4500880 w 4927600"/>
              <a:gd name="connsiteY13" fmla="*/ 0 h 6360160"/>
              <a:gd name="connsiteX14" fmla="*/ 3881120 w 4927600"/>
              <a:gd name="connsiteY14" fmla="*/ 365760 h 6360160"/>
              <a:gd name="connsiteX15" fmla="*/ 1473200 w 4927600"/>
              <a:gd name="connsiteY15" fmla="*/ 1097280 h 6360160"/>
              <a:gd name="connsiteX16" fmla="*/ 325120 w 4927600"/>
              <a:gd name="connsiteY16" fmla="*/ 1087120 h 6360160"/>
              <a:gd name="connsiteX17" fmla="*/ 0 w 4927600"/>
              <a:gd name="connsiteY17" fmla="*/ 1259840 h 636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7600" h="6360160">
                <a:moveTo>
                  <a:pt x="0" y="1259840"/>
                </a:moveTo>
                <a:lnTo>
                  <a:pt x="0" y="1320800"/>
                </a:lnTo>
                <a:lnTo>
                  <a:pt x="589280" y="4947920"/>
                </a:lnTo>
                <a:lnTo>
                  <a:pt x="1910080" y="6360160"/>
                </a:lnTo>
                <a:lnTo>
                  <a:pt x="2824480" y="5689600"/>
                </a:lnTo>
                <a:lnTo>
                  <a:pt x="1330960" y="4074160"/>
                </a:lnTo>
                <a:lnTo>
                  <a:pt x="1940560" y="3108960"/>
                </a:lnTo>
                <a:lnTo>
                  <a:pt x="2214880" y="2357120"/>
                </a:lnTo>
                <a:lnTo>
                  <a:pt x="3556000" y="2092960"/>
                </a:lnTo>
                <a:lnTo>
                  <a:pt x="3444240" y="1899920"/>
                </a:lnTo>
                <a:lnTo>
                  <a:pt x="4765040" y="1046480"/>
                </a:lnTo>
                <a:lnTo>
                  <a:pt x="4927600" y="1137920"/>
                </a:lnTo>
                <a:lnTo>
                  <a:pt x="4805680" y="254000"/>
                </a:lnTo>
                <a:lnTo>
                  <a:pt x="4500880" y="0"/>
                </a:lnTo>
                <a:lnTo>
                  <a:pt x="3881120" y="365760"/>
                </a:lnTo>
                <a:lnTo>
                  <a:pt x="1473200" y="1097280"/>
                </a:lnTo>
                <a:lnTo>
                  <a:pt x="325120" y="1087120"/>
                </a:lnTo>
                <a:lnTo>
                  <a:pt x="0" y="1259840"/>
                </a:lnTo>
                <a:close/>
              </a:path>
            </a:pathLst>
          </a:custGeom>
          <a:solidFill>
            <a:srgbClr val="896862"/>
          </a:solidFill>
          <a:ln w="19050">
            <a:solidFill>
              <a:srgbClr val="9D2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939EA79-4DFE-4781-B180-1027DDD29D93}"/>
              </a:ext>
            </a:extLst>
          </p:cNvPr>
          <p:cNvSpPr txBox="1"/>
          <p:nvPr/>
        </p:nvSpPr>
        <p:spPr>
          <a:xfrm>
            <a:off x="1375747" y="540994"/>
            <a:ext cx="1351280" cy="584775"/>
          </a:xfrm>
          <a:prstGeom prst="rect">
            <a:avLst/>
          </a:prstGeom>
          <a:noFill/>
        </p:spPr>
        <p:txBody>
          <a:bodyPr wrap="square" rtlCol="0">
            <a:spAutoFit/>
          </a:bodyPr>
          <a:lstStyle/>
          <a:p>
            <a:pPr algn="ctr"/>
            <a:r>
              <a:rPr lang="fr-FR" sz="1600" dirty="0"/>
              <a:t>Renault-Lucienne site</a:t>
            </a:r>
            <a:endParaRPr lang="fr-FR" dirty="0"/>
          </a:p>
        </p:txBody>
      </p:sp>
      <p:pic>
        <p:nvPicPr>
          <p:cNvPr id="11" name="Image 10">
            <a:extLst>
              <a:ext uri="{FF2B5EF4-FFF2-40B4-BE49-F238E27FC236}">
                <a16:creationId xmlns:a16="http://schemas.microsoft.com/office/drawing/2014/main" id="{749830DA-8F48-4C87-863B-09301E6D1357}"/>
              </a:ext>
            </a:extLst>
          </p:cNvPr>
          <p:cNvPicPr>
            <a:picLocks noChangeAspect="1"/>
          </p:cNvPicPr>
          <p:nvPr/>
        </p:nvPicPr>
        <p:blipFill>
          <a:blip r:embed="rId3"/>
          <a:stretch>
            <a:fillRect/>
          </a:stretch>
        </p:blipFill>
        <p:spPr>
          <a:xfrm>
            <a:off x="599909" y="1215220"/>
            <a:ext cx="565482" cy="282741"/>
          </a:xfrm>
          <a:prstGeom prst="rect">
            <a:avLst/>
          </a:prstGeom>
        </p:spPr>
      </p:pic>
      <p:pic>
        <p:nvPicPr>
          <p:cNvPr id="12" name="Image 11">
            <a:extLst>
              <a:ext uri="{FF2B5EF4-FFF2-40B4-BE49-F238E27FC236}">
                <a16:creationId xmlns:a16="http://schemas.microsoft.com/office/drawing/2014/main" id="{1F3389B2-08FE-4C16-9A33-FA3C40D884B2}"/>
              </a:ext>
            </a:extLst>
          </p:cNvPr>
          <p:cNvPicPr>
            <a:picLocks noChangeAspect="1"/>
          </p:cNvPicPr>
          <p:nvPr/>
        </p:nvPicPr>
        <p:blipFill>
          <a:blip r:embed="rId4"/>
          <a:stretch>
            <a:fillRect/>
          </a:stretch>
        </p:blipFill>
        <p:spPr>
          <a:xfrm>
            <a:off x="585028" y="1676861"/>
            <a:ext cx="595243" cy="282740"/>
          </a:xfrm>
          <a:prstGeom prst="rect">
            <a:avLst/>
          </a:prstGeom>
        </p:spPr>
      </p:pic>
      <p:sp>
        <p:nvSpPr>
          <p:cNvPr id="13" name="ZoneTexte 12">
            <a:extLst>
              <a:ext uri="{FF2B5EF4-FFF2-40B4-BE49-F238E27FC236}">
                <a16:creationId xmlns:a16="http://schemas.microsoft.com/office/drawing/2014/main" id="{A926A8D3-36A0-4865-93C3-1DFEDCE17EDE}"/>
              </a:ext>
            </a:extLst>
          </p:cNvPr>
          <p:cNvSpPr txBox="1"/>
          <p:nvPr/>
        </p:nvSpPr>
        <p:spPr>
          <a:xfrm>
            <a:off x="1319115" y="1187313"/>
            <a:ext cx="1464544" cy="338554"/>
          </a:xfrm>
          <a:prstGeom prst="rect">
            <a:avLst/>
          </a:prstGeom>
          <a:noFill/>
        </p:spPr>
        <p:txBody>
          <a:bodyPr wrap="square" rtlCol="0">
            <a:spAutoFit/>
          </a:bodyPr>
          <a:lstStyle/>
          <a:p>
            <a:pPr algn="ctr"/>
            <a:r>
              <a:rPr lang="fr-FR" sz="1600" dirty="0"/>
              <a:t>Water samples</a:t>
            </a:r>
          </a:p>
        </p:txBody>
      </p:sp>
      <p:sp>
        <p:nvSpPr>
          <p:cNvPr id="14" name="ZoneTexte 13">
            <a:extLst>
              <a:ext uri="{FF2B5EF4-FFF2-40B4-BE49-F238E27FC236}">
                <a16:creationId xmlns:a16="http://schemas.microsoft.com/office/drawing/2014/main" id="{F554B0D0-1EF1-486C-A42E-939E7DAEFBA1}"/>
              </a:ext>
            </a:extLst>
          </p:cNvPr>
          <p:cNvSpPr txBox="1"/>
          <p:nvPr/>
        </p:nvSpPr>
        <p:spPr>
          <a:xfrm>
            <a:off x="1375747" y="1648954"/>
            <a:ext cx="1351280" cy="338554"/>
          </a:xfrm>
          <a:prstGeom prst="rect">
            <a:avLst/>
          </a:prstGeom>
          <a:noFill/>
        </p:spPr>
        <p:txBody>
          <a:bodyPr wrap="square" rtlCol="0">
            <a:spAutoFit/>
          </a:bodyPr>
          <a:lstStyle/>
          <a:p>
            <a:pPr algn="ctr"/>
            <a:r>
              <a:rPr lang="fr-FR" sz="1600" dirty="0"/>
              <a:t>Soil samples</a:t>
            </a:r>
          </a:p>
        </p:txBody>
      </p:sp>
      <p:sp>
        <p:nvSpPr>
          <p:cNvPr id="15" name="ZoneTexte 14">
            <a:extLst>
              <a:ext uri="{FF2B5EF4-FFF2-40B4-BE49-F238E27FC236}">
                <a16:creationId xmlns:a16="http://schemas.microsoft.com/office/drawing/2014/main" id="{A197207D-312E-4DEB-9D9E-3F3D2C7529B2}"/>
              </a:ext>
            </a:extLst>
          </p:cNvPr>
          <p:cNvSpPr txBox="1"/>
          <p:nvPr/>
        </p:nvSpPr>
        <p:spPr>
          <a:xfrm>
            <a:off x="989848" y="49819"/>
            <a:ext cx="1464544" cy="369332"/>
          </a:xfrm>
          <a:prstGeom prst="rect">
            <a:avLst/>
          </a:prstGeom>
          <a:noFill/>
        </p:spPr>
        <p:txBody>
          <a:bodyPr wrap="square" rtlCol="0">
            <a:spAutoFit/>
          </a:bodyPr>
          <a:lstStyle/>
          <a:p>
            <a:pPr algn="ctr"/>
            <a:r>
              <a:rPr lang="fr-FR" b="1" u="sng" dirty="0"/>
              <a:t>Legend</a:t>
            </a:r>
          </a:p>
        </p:txBody>
      </p:sp>
      <p:sp>
        <p:nvSpPr>
          <p:cNvPr id="2" name="Ellipse 1">
            <a:extLst>
              <a:ext uri="{FF2B5EF4-FFF2-40B4-BE49-F238E27FC236}">
                <a16:creationId xmlns:a16="http://schemas.microsoft.com/office/drawing/2014/main" id="{190B5205-4D57-2707-5F8F-D718984A35C0}"/>
              </a:ext>
            </a:extLst>
          </p:cNvPr>
          <p:cNvSpPr/>
          <p:nvPr/>
        </p:nvSpPr>
        <p:spPr>
          <a:xfrm>
            <a:off x="7279241" y="2668782"/>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E7DE32A1-586D-8B94-5294-CDC194DBE05D}"/>
              </a:ext>
            </a:extLst>
          </p:cNvPr>
          <p:cNvSpPr/>
          <p:nvPr/>
        </p:nvSpPr>
        <p:spPr>
          <a:xfrm>
            <a:off x="6424774" y="3684211"/>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551DC791-2EA1-AB70-66E8-95C11C4350BF}"/>
              </a:ext>
            </a:extLst>
          </p:cNvPr>
          <p:cNvSpPr/>
          <p:nvPr/>
        </p:nvSpPr>
        <p:spPr>
          <a:xfrm>
            <a:off x="4534329" y="1407961"/>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6EA28442-8C2B-3A8F-2D7F-D29D930F0E02}"/>
              </a:ext>
            </a:extLst>
          </p:cNvPr>
          <p:cNvSpPr/>
          <p:nvPr/>
        </p:nvSpPr>
        <p:spPr>
          <a:xfrm>
            <a:off x="4791182" y="1933280"/>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riangle 16">
            <a:extLst>
              <a:ext uri="{FF2B5EF4-FFF2-40B4-BE49-F238E27FC236}">
                <a16:creationId xmlns:a16="http://schemas.microsoft.com/office/drawing/2014/main" id="{BEA1098E-14E9-B45A-6874-6EC476AAEA08}"/>
              </a:ext>
            </a:extLst>
          </p:cNvPr>
          <p:cNvSpPr/>
          <p:nvPr/>
        </p:nvSpPr>
        <p:spPr>
          <a:xfrm>
            <a:off x="5229545" y="2848782"/>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17">
            <a:extLst>
              <a:ext uri="{FF2B5EF4-FFF2-40B4-BE49-F238E27FC236}">
                <a16:creationId xmlns:a16="http://schemas.microsoft.com/office/drawing/2014/main" id="{4563C760-A51E-D63A-EC64-C4C7FECB51E5}"/>
              </a:ext>
            </a:extLst>
          </p:cNvPr>
          <p:cNvSpPr>
            <a:spLocks noChangeAspect="1"/>
          </p:cNvSpPr>
          <p:nvPr/>
        </p:nvSpPr>
        <p:spPr>
          <a:xfrm>
            <a:off x="5139546" y="1712315"/>
            <a:ext cx="107999" cy="10800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18">
            <a:extLst>
              <a:ext uri="{FF2B5EF4-FFF2-40B4-BE49-F238E27FC236}">
                <a16:creationId xmlns:a16="http://schemas.microsoft.com/office/drawing/2014/main" id="{9BFEFC99-A714-B8B6-6881-97AD43E0C4E6}"/>
              </a:ext>
            </a:extLst>
          </p:cNvPr>
          <p:cNvSpPr>
            <a:spLocks noChangeAspect="1"/>
          </p:cNvSpPr>
          <p:nvPr/>
        </p:nvSpPr>
        <p:spPr>
          <a:xfrm>
            <a:off x="5528251" y="2232361"/>
            <a:ext cx="252000" cy="25200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riangle 19">
            <a:extLst>
              <a:ext uri="{FF2B5EF4-FFF2-40B4-BE49-F238E27FC236}">
                <a16:creationId xmlns:a16="http://schemas.microsoft.com/office/drawing/2014/main" id="{A640018D-69FC-EBC1-266D-4091C2E80A2E}"/>
              </a:ext>
            </a:extLst>
          </p:cNvPr>
          <p:cNvSpPr>
            <a:spLocks noChangeAspect="1"/>
          </p:cNvSpPr>
          <p:nvPr/>
        </p:nvSpPr>
        <p:spPr>
          <a:xfrm>
            <a:off x="5713282" y="1766315"/>
            <a:ext cx="431999" cy="43200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riangle 20">
            <a:extLst>
              <a:ext uri="{FF2B5EF4-FFF2-40B4-BE49-F238E27FC236}">
                <a16:creationId xmlns:a16="http://schemas.microsoft.com/office/drawing/2014/main" id="{B3F76FE1-B6BC-8FFA-4B56-254F4FFD9820}"/>
              </a:ext>
            </a:extLst>
          </p:cNvPr>
          <p:cNvSpPr>
            <a:spLocks noChangeAspect="1"/>
          </p:cNvSpPr>
          <p:nvPr/>
        </p:nvSpPr>
        <p:spPr>
          <a:xfrm>
            <a:off x="6121607" y="1525867"/>
            <a:ext cx="431999" cy="43200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760D8E2B-2C24-AC42-C90C-42264A51814F}"/>
              </a:ext>
            </a:extLst>
          </p:cNvPr>
          <p:cNvSpPr/>
          <p:nvPr/>
        </p:nvSpPr>
        <p:spPr>
          <a:xfrm>
            <a:off x="6553606" y="1715864"/>
            <a:ext cx="180000" cy="180000"/>
          </a:xfrm>
          <a:prstGeom prst="ellipse">
            <a:avLst/>
          </a:prstGeom>
          <a:pattFill prst="wdUpDiag">
            <a:fgClr>
              <a:srgbClr val="00B0F0"/>
            </a:fgClr>
            <a:bgClr>
              <a:schemeClr val="bg1"/>
            </a:bgClr>
          </a:patt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67CE8B1-7590-AE25-BF70-EE028DDF0125}"/>
              </a:ext>
            </a:extLst>
          </p:cNvPr>
          <p:cNvSpPr txBox="1"/>
          <p:nvPr/>
        </p:nvSpPr>
        <p:spPr>
          <a:xfrm>
            <a:off x="5044469" y="3028783"/>
            <a:ext cx="550151" cy="307777"/>
          </a:xfrm>
          <a:prstGeom prst="rect">
            <a:avLst/>
          </a:prstGeom>
          <a:noFill/>
        </p:spPr>
        <p:txBody>
          <a:bodyPr wrap="none" rtlCol="0">
            <a:spAutoFit/>
          </a:bodyPr>
          <a:lstStyle/>
          <a:p>
            <a:r>
              <a:rPr lang="fr-FR" sz="1400" dirty="0">
                <a:solidFill>
                  <a:srgbClr val="FF0000"/>
                </a:solidFill>
              </a:rPr>
              <a:t>3400</a:t>
            </a:r>
          </a:p>
        </p:txBody>
      </p:sp>
      <p:sp>
        <p:nvSpPr>
          <p:cNvPr id="26" name="ZoneTexte 25">
            <a:extLst>
              <a:ext uri="{FF2B5EF4-FFF2-40B4-BE49-F238E27FC236}">
                <a16:creationId xmlns:a16="http://schemas.microsoft.com/office/drawing/2014/main" id="{8A301754-1D1D-A8E3-90C0-75A8BC9520D9}"/>
              </a:ext>
            </a:extLst>
          </p:cNvPr>
          <p:cNvSpPr txBox="1"/>
          <p:nvPr/>
        </p:nvSpPr>
        <p:spPr>
          <a:xfrm>
            <a:off x="4990188" y="1449956"/>
            <a:ext cx="458780" cy="307777"/>
          </a:xfrm>
          <a:prstGeom prst="rect">
            <a:avLst/>
          </a:prstGeom>
          <a:noFill/>
        </p:spPr>
        <p:txBody>
          <a:bodyPr wrap="none" rtlCol="0">
            <a:spAutoFit/>
          </a:bodyPr>
          <a:lstStyle/>
          <a:p>
            <a:r>
              <a:rPr lang="fr-FR" sz="1400" dirty="0">
                <a:solidFill>
                  <a:srgbClr val="FF0000"/>
                </a:solidFill>
              </a:rPr>
              <a:t>470</a:t>
            </a:r>
          </a:p>
        </p:txBody>
      </p:sp>
      <p:sp>
        <p:nvSpPr>
          <p:cNvPr id="27" name="ZoneTexte 26">
            <a:extLst>
              <a:ext uri="{FF2B5EF4-FFF2-40B4-BE49-F238E27FC236}">
                <a16:creationId xmlns:a16="http://schemas.microsoft.com/office/drawing/2014/main" id="{9538F280-219F-D8AB-3A0E-2BE0D6C2700E}"/>
              </a:ext>
            </a:extLst>
          </p:cNvPr>
          <p:cNvSpPr txBox="1"/>
          <p:nvPr/>
        </p:nvSpPr>
        <p:spPr>
          <a:xfrm>
            <a:off x="5342295" y="2455629"/>
            <a:ext cx="641522" cy="307777"/>
          </a:xfrm>
          <a:prstGeom prst="rect">
            <a:avLst/>
          </a:prstGeom>
          <a:noFill/>
        </p:spPr>
        <p:txBody>
          <a:bodyPr wrap="none" rtlCol="0">
            <a:spAutoFit/>
          </a:bodyPr>
          <a:lstStyle/>
          <a:p>
            <a:r>
              <a:rPr lang="fr-FR" sz="1400" dirty="0">
                <a:solidFill>
                  <a:srgbClr val="FF0000"/>
                </a:solidFill>
              </a:rPr>
              <a:t>19000</a:t>
            </a:r>
          </a:p>
        </p:txBody>
      </p:sp>
      <p:sp>
        <p:nvSpPr>
          <p:cNvPr id="28" name="ZoneTexte 27">
            <a:extLst>
              <a:ext uri="{FF2B5EF4-FFF2-40B4-BE49-F238E27FC236}">
                <a16:creationId xmlns:a16="http://schemas.microsoft.com/office/drawing/2014/main" id="{B4F13CD8-83C2-9384-D2F8-4CA1655D9665}"/>
              </a:ext>
            </a:extLst>
          </p:cNvPr>
          <p:cNvSpPr txBox="1"/>
          <p:nvPr/>
        </p:nvSpPr>
        <p:spPr>
          <a:xfrm>
            <a:off x="5912084" y="2176584"/>
            <a:ext cx="641522" cy="307777"/>
          </a:xfrm>
          <a:prstGeom prst="rect">
            <a:avLst/>
          </a:prstGeom>
          <a:noFill/>
        </p:spPr>
        <p:txBody>
          <a:bodyPr wrap="none" rtlCol="0">
            <a:spAutoFit/>
          </a:bodyPr>
          <a:lstStyle/>
          <a:p>
            <a:r>
              <a:rPr lang="fr-FR" sz="1400" dirty="0">
                <a:solidFill>
                  <a:srgbClr val="FF0000"/>
                </a:solidFill>
              </a:rPr>
              <a:t>63000</a:t>
            </a:r>
          </a:p>
        </p:txBody>
      </p:sp>
      <p:sp>
        <p:nvSpPr>
          <p:cNvPr id="29" name="ZoneTexte 28">
            <a:extLst>
              <a:ext uri="{FF2B5EF4-FFF2-40B4-BE49-F238E27FC236}">
                <a16:creationId xmlns:a16="http://schemas.microsoft.com/office/drawing/2014/main" id="{6DDAC679-B0DC-C411-399A-18E3D3C7C95D}"/>
              </a:ext>
            </a:extLst>
          </p:cNvPr>
          <p:cNvSpPr txBox="1"/>
          <p:nvPr/>
        </p:nvSpPr>
        <p:spPr>
          <a:xfrm>
            <a:off x="6377821" y="1895864"/>
            <a:ext cx="641522" cy="307777"/>
          </a:xfrm>
          <a:prstGeom prst="rect">
            <a:avLst/>
          </a:prstGeom>
          <a:noFill/>
        </p:spPr>
        <p:txBody>
          <a:bodyPr wrap="none" rtlCol="0">
            <a:spAutoFit/>
          </a:bodyPr>
          <a:lstStyle/>
          <a:p>
            <a:r>
              <a:rPr lang="fr-FR" sz="1400" dirty="0">
                <a:solidFill>
                  <a:srgbClr val="FF0000"/>
                </a:solidFill>
              </a:rPr>
              <a:t>62000</a:t>
            </a:r>
          </a:p>
        </p:txBody>
      </p:sp>
      <p:sp>
        <p:nvSpPr>
          <p:cNvPr id="31" name="ZoneTexte 30">
            <a:extLst>
              <a:ext uri="{FF2B5EF4-FFF2-40B4-BE49-F238E27FC236}">
                <a16:creationId xmlns:a16="http://schemas.microsoft.com/office/drawing/2014/main" id="{5F87BFEE-875A-FA0E-BA96-38C8662D17F7}"/>
              </a:ext>
            </a:extLst>
          </p:cNvPr>
          <p:cNvSpPr txBox="1"/>
          <p:nvPr/>
        </p:nvSpPr>
        <p:spPr>
          <a:xfrm>
            <a:off x="4380940" y="5572581"/>
            <a:ext cx="3107902" cy="369332"/>
          </a:xfrm>
          <a:prstGeom prst="rect">
            <a:avLst/>
          </a:prstGeom>
          <a:solidFill>
            <a:schemeClr val="accent4"/>
          </a:solidFill>
        </p:spPr>
        <p:txBody>
          <a:bodyPr wrap="none" rtlCol="0">
            <a:spAutoFit/>
          </a:bodyPr>
          <a:lstStyle/>
          <a:p>
            <a:r>
              <a:rPr lang="fr-FR" dirty="0"/>
              <a:t>Surface </a:t>
            </a:r>
            <a:r>
              <a:rPr lang="fr-FR" dirty="0" err="1"/>
              <a:t>soil</a:t>
            </a:r>
            <a:r>
              <a:rPr lang="fr-FR" dirty="0"/>
              <a:t> PHC contamination</a:t>
            </a:r>
          </a:p>
        </p:txBody>
      </p:sp>
    </p:spTree>
    <p:extLst>
      <p:ext uri="{BB962C8B-B14F-4D97-AF65-F5344CB8AC3E}">
        <p14:creationId xmlns:p14="http://schemas.microsoft.com/office/powerpoint/2010/main" val="647223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6C72532-F21F-4943-9657-3B1036856F8A}"/>
              </a:ext>
            </a:extLst>
          </p:cNvPr>
          <p:cNvPicPr>
            <a:picLocks noChangeAspect="1"/>
          </p:cNvPicPr>
          <p:nvPr/>
        </p:nvPicPr>
        <p:blipFill rotWithShape="1">
          <a:blip r:embed="rId2"/>
          <a:srcRect l="3554" t="-131" r="4730" b="17244"/>
          <a:stretch/>
        </p:blipFill>
        <p:spPr>
          <a:xfrm>
            <a:off x="568960" y="0"/>
            <a:ext cx="10485120" cy="5332133"/>
          </a:xfrm>
          <a:prstGeom prst="rect">
            <a:avLst/>
          </a:prstGeom>
        </p:spPr>
      </p:pic>
      <p:sp>
        <p:nvSpPr>
          <p:cNvPr id="8" name="Rectangle 7">
            <a:extLst>
              <a:ext uri="{FF2B5EF4-FFF2-40B4-BE49-F238E27FC236}">
                <a16:creationId xmlns:a16="http://schemas.microsoft.com/office/drawing/2014/main" id="{2C75822F-542A-443D-95CF-619E36D66B9D}"/>
              </a:ext>
            </a:extLst>
          </p:cNvPr>
          <p:cNvSpPr/>
          <p:nvPr/>
        </p:nvSpPr>
        <p:spPr>
          <a:xfrm>
            <a:off x="568960" y="0"/>
            <a:ext cx="2306320" cy="211328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orme libre : forme 6">
            <a:extLst>
              <a:ext uri="{FF2B5EF4-FFF2-40B4-BE49-F238E27FC236}">
                <a16:creationId xmlns:a16="http://schemas.microsoft.com/office/drawing/2014/main" id="{5031ADEA-2E47-4328-A85E-40AD9C07B839}"/>
              </a:ext>
            </a:extLst>
          </p:cNvPr>
          <p:cNvSpPr/>
          <p:nvPr/>
        </p:nvSpPr>
        <p:spPr>
          <a:xfrm>
            <a:off x="690880" y="447040"/>
            <a:ext cx="447040" cy="589280"/>
          </a:xfrm>
          <a:custGeom>
            <a:avLst/>
            <a:gdLst>
              <a:gd name="connsiteX0" fmla="*/ 0 w 4927600"/>
              <a:gd name="connsiteY0" fmla="*/ 1259840 h 6360160"/>
              <a:gd name="connsiteX1" fmla="*/ 0 w 4927600"/>
              <a:gd name="connsiteY1" fmla="*/ 1320800 h 6360160"/>
              <a:gd name="connsiteX2" fmla="*/ 589280 w 4927600"/>
              <a:gd name="connsiteY2" fmla="*/ 4947920 h 6360160"/>
              <a:gd name="connsiteX3" fmla="*/ 1910080 w 4927600"/>
              <a:gd name="connsiteY3" fmla="*/ 6360160 h 6360160"/>
              <a:gd name="connsiteX4" fmla="*/ 2824480 w 4927600"/>
              <a:gd name="connsiteY4" fmla="*/ 5689600 h 6360160"/>
              <a:gd name="connsiteX5" fmla="*/ 1330960 w 4927600"/>
              <a:gd name="connsiteY5" fmla="*/ 4074160 h 6360160"/>
              <a:gd name="connsiteX6" fmla="*/ 1940560 w 4927600"/>
              <a:gd name="connsiteY6" fmla="*/ 3108960 h 6360160"/>
              <a:gd name="connsiteX7" fmla="*/ 2214880 w 4927600"/>
              <a:gd name="connsiteY7" fmla="*/ 2357120 h 6360160"/>
              <a:gd name="connsiteX8" fmla="*/ 3556000 w 4927600"/>
              <a:gd name="connsiteY8" fmla="*/ 2092960 h 6360160"/>
              <a:gd name="connsiteX9" fmla="*/ 3444240 w 4927600"/>
              <a:gd name="connsiteY9" fmla="*/ 1899920 h 6360160"/>
              <a:gd name="connsiteX10" fmla="*/ 4765040 w 4927600"/>
              <a:gd name="connsiteY10" fmla="*/ 1046480 h 6360160"/>
              <a:gd name="connsiteX11" fmla="*/ 4927600 w 4927600"/>
              <a:gd name="connsiteY11" fmla="*/ 1137920 h 6360160"/>
              <a:gd name="connsiteX12" fmla="*/ 4805680 w 4927600"/>
              <a:gd name="connsiteY12" fmla="*/ 254000 h 6360160"/>
              <a:gd name="connsiteX13" fmla="*/ 4500880 w 4927600"/>
              <a:gd name="connsiteY13" fmla="*/ 0 h 6360160"/>
              <a:gd name="connsiteX14" fmla="*/ 3881120 w 4927600"/>
              <a:gd name="connsiteY14" fmla="*/ 365760 h 6360160"/>
              <a:gd name="connsiteX15" fmla="*/ 1473200 w 4927600"/>
              <a:gd name="connsiteY15" fmla="*/ 1097280 h 6360160"/>
              <a:gd name="connsiteX16" fmla="*/ 325120 w 4927600"/>
              <a:gd name="connsiteY16" fmla="*/ 1087120 h 6360160"/>
              <a:gd name="connsiteX17" fmla="*/ 0 w 4927600"/>
              <a:gd name="connsiteY17" fmla="*/ 1259840 h 636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7600" h="6360160">
                <a:moveTo>
                  <a:pt x="0" y="1259840"/>
                </a:moveTo>
                <a:lnTo>
                  <a:pt x="0" y="1320800"/>
                </a:lnTo>
                <a:lnTo>
                  <a:pt x="589280" y="4947920"/>
                </a:lnTo>
                <a:lnTo>
                  <a:pt x="1910080" y="6360160"/>
                </a:lnTo>
                <a:lnTo>
                  <a:pt x="2824480" y="5689600"/>
                </a:lnTo>
                <a:lnTo>
                  <a:pt x="1330960" y="4074160"/>
                </a:lnTo>
                <a:lnTo>
                  <a:pt x="1940560" y="3108960"/>
                </a:lnTo>
                <a:lnTo>
                  <a:pt x="2214880" y="2357120"/>
                </a:lnTo>
                <a:lnTo>
                  <a:pt x="3556000" y="2092960"/>
                </a:lnTo>
                <a:lnTo>
                  <a:pt x="3444240" y="1899920"/>
                </a:lnTo>
                <a:lnTo>
                  <a:pt x="4765040" y="1046480"/>
                </a:lnTo>
                <a:lnTo>
                  <a:pt x="4927600" y="1137920"/>
                </a:lnTo>
                <a:lnTo>
                  <a:pt x="4805680" y="254000"/>
                </a:lnTo>
                <a:lnTo>
                  <a:pt x="4500880" y="0"/>
                </a:lnTo>
                <a:lnTo>
                  <a:pt x="3881120" y="365760"/>
                </a:lnTo>
                <a:lnTo>
                  <a:pt x="1473200" y="1097280"/>
                </a:lnTo>
                <a:lnTo>
                  <a:pt x="325120" y="1087120"/>
                </a:lnTo>
                <a:lnTo>
                  <a:pt x="0" y="1259840"/>
                </a:lnTo>
                <a:close/>
              </a:path>
            </a:pathLst>
          </a:custGeom>
          <a:solidFill>
            <a:srgbClr val="896862"/>
          </a:solidFill>
          <a:ln w="19050">
            <a:solidFill>
              <a:srgbClr val="9D2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939EA79-4DFE-4781-B180-1027DDD29D93}"/>
              </a:ext>
            </a:extLst>
          </p:cNvPr>
          <p:cNvSpPr txBox="1"/>
          <p:nvPr/>
        </p:nvSpPr>
        <p:spPr>
          <a:xfrm>
            <a:off x="1375747" y="540994"/>
            <a:ext cx="1351280" cy="584775"/>
          </a:xfrm>
          <a:prstGeom prst="rect">
            <a:avLst/>
          </a:prstGeom>
          <a:noFill/>
        </p:spPr>
        <p:txBody>
          <a:bodyPr wrap="square" rtlCol="0">
            <a:spAutoFit/>
          </a:bodyPr>
          <a:lstStyle/>
          <a:p>
            <a:pPr algn="ctr"/>
            <a:r>
              <a:rPr lang="fr-FR" sz="1600" dirty="0"/>
              <a:t>Renault-Lucienne site</a:t>
            </a:r>
            <a:endParaRPr lang="fr-FR" dirty="0"/>
          </a:p>
        </p:txBody>
      </p:sp>
      <p:pic>
        <p:nvPicPr>
          <p:cNvPr id="11" name="Image 10">
            <a:extLst>
              <a:ext uri="{FF2B5EF4-FFF2-40B4-BE49-F238E27FC236}">
                <a16:creationId xmlns:a16="http://schemas.microsoft.com/office/drawing/2014/main" id="{749830DA-8F48-4C87-863B-09301E6D1357}"/>
              </a:ext>
            </a:extLst>
          </p:cNvPr>
          <p:cNvPicPr>
            <a:picLocks noChangeAspect="1"/>
          </p:cNvPicPr>
          <p:nvPr/>
        </p:nvPicPr>
        <p:blipFill>
          <a:blip r:embed="rId3"/>
          <a:stretch>
            <a:fillRect/>
          </a:stretch>
        </p:blipFill>
        <p:spPr>
          <a:xfrm>
            <a:off x="599909" y="1215220"/>
            <a:ext cx="565482" cy="282741"/>
          </a:xfrm>
          <a:prstGeom prst="rect">
            <a:avLst/>
          </a:prstGeom>
        </p:spPr>
      </p:pic>
      <p:pic>
        <p:nvPicPr>
          <p:cNvPr id="12" name="Image 11">
            <a:extLst>
              <a:ext uri="{FF2B5EF4-FFF2-40B4-BE49-F238E27FC236}">
                <a16:creationId xmlns:a16="http://schemas.microsoft.com/office/drawing/2014/main" id="{1F3389B2-08FE-4C16-9A33-FA3C40D884B2}"/>
              </a:ext>
            </a:extLst>
          </p:cNvPr>
          <p:cNvPicPr>
            <a:picLocks noChangeAspect="1"/>
          </p:cNvPicPr>
          <p:nvPr/>
        </p:nvPicPr>
        <p:blipFill>
          <a:blip r:embed="rId4"/>
          <a:stretch>
            <a:fillRect/>
          </a:stretch>
        </p:blipFill>
        <p:spPr>
          <a:xfrm>
            <a:off x="585028" y="1676861"/>
            <a:ext cx="595243" cy="282740"/>
          </a:xfrm>
          <a:prstGeom prst="rect">
            <a:avLst/>
          </a:prstGeom>
        </p:spPr>
      </p:pic>
      <p:sp>
        <p:nvSpPr>
          <p:cNvPr id="13" name="ZoneTexte 12">
            <a:extLst>
              <a:ext uri="{FF2B5EF4-FFF2-40B4-BE49-F238E27FC236}">
                <a16:creationId xmlns:a16="http://schemas.microsoft.com/office/drawing/2014/main" id="{A926A8D3-36A0-4865-93C3-1DFEDCE17EDE}"/>
              </a:ext>
            </a:extLst>
          </p:cNvPr>
          <p:cNvSpPr txBox="1"/>
          <p:nvPr/>
        </p:nvSpPr>
        <p:spPr>
          <a:xfrm>
            <a:off x="1319115" y="1187313"/>
            <a:ext cx="1464544" cy="338554"/>
          </a:xfrm>
          <a:prstGeom prst="rect">
            <a:avLst/>
          </a:prstGeom>
          <a:noFill/>
        </p:spPr>
        <p:txBody>
          <a:bodyPr wrap="square" rtlCol="0">
            <a:spAutoFit/>
          </a:bodyPr>
          <a:lstStyle/>
          <a:p>
            <a:pPr algn="ctr"/>
            <a:r>
              <a:rPr lang="fr-FR" sz="1600" dirty="0"/>
              <a:t>Water samples</a:t>
            </a:r>
          </a:p>
        </p:txBody>
      </p:sp>
      <p:sp>
        <p:nvSpPr>
          <p:cNvPr id="14" name="ZoneTexte 13">
            <a:extLst>
              <a:ext uri="{FF2B5EF4-FFF2-40B4-BE49-F238E27FC236}">
                <a16:creationId xmlns:a16="http://schemas.microsoft.com/office/drawing/2014/main" id="{F554B0D0-1EF1-486C-A42E-939E7DAEFBA1}"/>
              </a:ext>
            </a:extLst>
          </p:cNvPr>
          <p:cNvSpPr txBox="1"/>
          <p:nvPr/>
        </p:nvSpPr>
        <p:spPr>
          <a:xfrm>
            <a:off x="1375747" y="1648954"/>
            <a:ext cx="1351280" cy="338554"/>
          </a:xfrm>
          <a:prstGeom prst="rect">
            <a:avLst/>
          </a:prstGeom>
          <a:noFill/>
        </p:spPr>
        <p:txBody>
          <a:bodyPr wrap="square" rtlCol="0">
            <a:spAutoFit/>
          </a:bodyPr>
          <a:lstStyle/>
          <a:p>
            <a:pPr algn="ctr"/>
            <a:r>
              <a:rPr lang="fr-FR" sz="1600" dirty="0"/>
              <a:t>Soil samples</a:t>
            </a:r>
          </a:p>
        </p:txBody>
      </p:sp>
      <p:sp>
        <p:nvSpPr>
          <p:cNvPr id="15" name="ZoneTexte 14">
            <a:extLst>
              <a:ext uri="{FF2B5EF4-FFF2-40B4-BE49-F238E27FC236}">
                <a16:creationId xmlns:a16="http://schemas.microsoft.com/office/drawing/2014/main" id="{A197207D-312E-4DEB-9D9E-3F3D2C7529B2}"/>
              </a:ext>
            </a:extLst>
          </p:cNvPr>
          <p:cNvSpPr txBox="1"/>
          <p:nvPr/>
        </p:nvSpPr>
        <p:spPr>
          <a:xfrm>
            <a:off x="989848" y="49819"/>
            <a:ext cx="1464544" cy="369332"/>
          </a:xfrm>
          <a:prstGeom prst="rect">
            <a:avLst/>
          </a:prstGeom>
          <a:noFill/>
        </p:spPr>
        <p:txBody>
          <a:bodyPr wrap="square" rtlCol="0">
            <a:spAutoFit/>
          </a:bodyPr>
          <a:lstStyle/>
          <a:p>
            <a:pPr algn="ctr"/>
            <a:r>
              <a:rPr lang="fr-FR" b="1" u="sng" dirty="0"/>
              <a:t>Legend</a:t>
            </a:r>
          </a:p>
        </p:txBody>
      </p:sp>
      <p:sp>
        <p:nvSpPr>
          <p:cNvPr id="2" name="Ellipse 1">
            <a:extLst>
              <a:ext uri="{FF2B5EF4-FFF2-40B4-BE49-F238E27FC236}">
                <a16:creationId xmlns:a16="http://schemas.microsoft.com/office/drawing/2014/main" id="{190B5205-4D57-2707-5F8F-D718984A35C0}"/>
              </a:ext>
            </a:extLst>
          </p:cNvPr>
          <p:cNvSpPr/>
          <p:nvPr/>
        </p:nvSpPr>
        <p:spPr>
          <a:xfrm>
            <a:off x="7279241" y="2668782"/>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E7DE32A1-586D-8B94-5294-CDC194DBE05D}"/>
              </a:ext>
            </a:extLst>
          </p:cNvPr>
          <p:cNvSpPr/>
          <p:nvPr/>
        </p:nvSpPr>
        <p:spPr>
          <a:xfrm>
            <a:off x="6424774" y="3684211"/>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551DC791-2EA1-AB70-66E8-95C11C4350BF}"/>
              </a:ext>
            </a:extLst>
          </p:cNvPr>
          <p:cNvSpPr>
            <a:spLocks noChangeAspect="1"/>
          </p:cNvSpPr>
          <p:nvPr/>
        </p:nvSpPr>
        <p:spPr>
          <a:xfrm>
            <a:off x="4534329" y="1407961"/>
            <a:ext cx="108000" cy="108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6EA28442-8C2B-3A8F-2D7F-D29D930F0E02}"/>
              </a:ext>
            </a:extLst>
          </p:cNvPr>
          <p:cNvSpPr/>
          <p:nvPr/>
        </p:nvSpPr>
        <p:spPr>
          <a:xfrm>
            <a:off x="4791182" y="1933280"/>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riangle 16">
            <a:extLst>
              <a:ext uri="{FF2B5EF4-FFF2-40B4-BE49-F238E27FC236}">
                <a16:creationId xmlns:a16="http://schemas.microsoft.com/office/drawing/2014/main" id="{BEA1098E-14E9-B45A-6874-6EC476AAEA08}"/>
              </a:ext>
            </a:extLst>
          </p:cNvPr>
          <p:cNvSpPr>
            <a:spLocks noChangeAspect="1"/>
          </p:cNvSpPr>
          <p:nvPr/>
        </p:nvSpPr>
        <p:spPr>
          <a:xfrm>
            <a:off x="5229545" y="2848782"/>
            <a:ext cx="72000" cy="72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17">
            <a:extLst>
              <a:ext uri="{FF2B5EF4-FFF2-40B4-BE49-F238E27FC236}">
                <a16:creationId xmlns:a16="http://schemas.microsoft.com/office/drawing/2014/main" id="{4563C760-A51E-D63A-EC64-C4C7FECB51E5}"/>
              </a:ext>
            </a:extLst>
          </p:cNvPr>
          <p:cNvSpPr>
            <a:spLocks noChangeAspect="1"/>
          </p:cNvSpPr>
          <p:nvPr/>
        </p:nvSpPr>
        <p:spPr>
          <a:xfrm>
            <a:off x="5013546" y="1525867"/>
            <a:ext cx="287999" cy="28800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18">
            <a:extLst>
              <a:ext uri="{FF2B5EF4-FFF2-40B4-BE49-F238E27FC236}">
                <a16:creationId xmlns:a16="http://schemas.microsoft.com/office/drawing/2014/main" id="{9BFEFC99-A714-B8B6-6881-97AD43E0C4E6}"/>
              </a:ext>
            </a:extLst>
          </p:cNvPr>
          <p:cNvSpPr>
            <a:spLocks noChangeAspect="1"/>
          </p:cNvSpPr>
          <p:nvPr/>
        </p:nvSpPr>
        <p:spPr>
          <a:xfrm>
            <a:off x="5528251" y="2306503"/>
            <a:ext cx="144000" cy="14400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riangle 19">
            <a:extLst>
              <a:ext uri="{FF2B5EF4-FFF2-40B4-BE49-F238E27FC236}">
                <a16:creationId xmlns:a16="http://schemas.microsoft.com/office/drawing/2014/main" id="{A640018D-69FC-EBC1-266D-4091C2E80A2E}"/>
              </a:ext>
            </a:extLst>
          </p:cNvPr>
          <p:cNvSpPr>
            <a:spLocks noChangeAspect="1"/>
          </p:cNvSpPr>
          <p:nvPr/>
        </p:nvSpPr>
        <p:spPr>
          <a:xfrm>
            <a:off x="5703520" y="1954477"/>
            <a:ext cx="233999" cy="23400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riangle 20">
            <a:extLst>
              <a:ext uri="{FF2B5EF4-FFF2-40B4-BE49-F238E27FC236}">
                <a16:creationId xmlns:a16="http://schemas.microsoft.com/office/drawing/2014/main" id="{B3F76FE1-B6BC-8FFA-4B56-254F4FFD9820}"/>
              </a:ext>
            </a:extLst>
          </p:cNvPr>
          <p:cNvSpPr>
            <a:spLocks noChangeAspect="1"/>
          </p:cNvSpPr>
          <p:nvPr/>
        </p:nvSpPr>
        <p:spPr>
          <a:xfrm>
            <a:off x="6133443" y="1578925"/>
            <a:ext cx="216000" cy="216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760D8E2B-2C24-AC42-C90C-42264A51814F}"/>
              </a:ext>
            </a:extLst>
          </p:cNvPr>
          <p:cNvSpPr/>
          <p:nvPr/>
        </p:nvSpPr>
        <p:spPr>
          <a:xfrm>
            <a:off x="6553606" y="1715864"/>
            <a:ext cx="180000" cy="180000"/>
          </a:xfrm>
          <a:prstGeom prst="ellipse">
            <a:avLst/>
          </a:prstGeom>
          <a:pattFill prst="wdUpDiag">
            <a:fgClr>
              <a:srgbClr val="00B0F0"/>
            </a:fgClr>
            <a:bgClr>
              <a:schemeClr val="bg1"/>
            </a:bgClr>
          </a:patt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767CE8B1-7590-AE25-BF70-EE028DDF0125}"/>
              </a:ext>
            </a:extLst>
          </p:cNvPr>
          <p:cNvSpPr txBox="1"/>
          <p:nvPr/>
        </p:nvSpPr>
        <p:spPr>
          <a:xfrm>
            <a:off x="5044469" y="3028783"/>
            <a:ext cx="458780" cy="307777"/>
          </a:xfrm>
          <a:prstGeom prst="rect">
            <a:avLst/>
          </a:prstGeom>
          <a:noFill/>
        </p:spPr>
        <p:txBody>
          <a:bodyPr wrap="none" rtlCol="0">
            <a:spAutoFit/>
          </a:bodyPr>
          <a:lstStyle/>
          <a:p>
            <a:r>
              <a:rPr lang="fr-FR" sz="1400" dirty="0">
                <a:solidFill>
                  <a:srgbClr val="FF0000"/>
                </a:solidFill>
              </a:rPr>
              <a:t>160</a:t>
            </a:r>
          </a:p>
        </p:txBody>
      </p:sp>
      <p:sp>
        <p:nvSpPr>
          <p:cNvPr id="26" name="ZoneTexte 25">
            <a:extLst>
              <a:ext uri="{FF2B5EF4-FFF2-40B4-BE49-F238E27FC236}">
                <a16:creationId xmlns:a16="http://schemas.microsoft.com/office/drawing/2014/main" id="{8A301754-1D1D-A8E3-90C0-75A8BC9520D9}"/>
              </a:ext>
            </a:extLst>
          </p:cNvPr>
          <p:cNvSpPr txBox="1"/>
          <p:nvPr/>
        </p:nvSpPr>
        <p:spPr>
          <a:xfrm>
            <a:off x="5107965" y="1271849"/>
            <a:ext cx="641522" cy="307777"/>
          </a:xfrm>
          <a:prstGeom prst="rect">
            <a:avLst/>
          </a:prstGeom>
          <a:noFill/>
        </p:spPr>
        <p:txBody>
          <a:bodyPr wrap="none" rtlCol="0">
            <a:spAutoFit/>
          </a:bodyPr>
          <a:lstStyle/>
          <a:p>
            <a:r>
              <a:rPr lang="fr-FR" sz="1400" dirty="0">
                <a:solidFill>
                  <a:srgbClr val="FF0000"/>
                </a:solidFill>
              </a:rPr>
              <a:t>12000</a:t>
            </a:r>
          </a:p>
        </p:txBody>
      </p:sp>
      <p:sp>
        <p:nvSpPr>
          <p:cNvPr id="27" name="ZoneTexte 26">
            <a:extLst>
              <a:ext uri="{FF2B5EF4-FFF2-40B4-BE49-F238E27FC236}">
                <a16:creationId xmlns:a16="http://schemas.microsoft.com/office/drawing/2014/main" id="{9538F280-219F-D8AB-3A0E-2BE0D6C2700E}"/>
              </a:ext>
            </a:extLst>
          </p:cNvPr>
          <p:cNvSpPr txBox="1"/>
          <p:nvPr/>
        </p:nvSpPr>
        <p:spPr>
          <a:xfrm>
            <a:off x="5342295" y="2455629"/>
            <a:ext cx="458780" cy="307777"/>
          </a:xfrm>
          <a:prstGeom prst="rect">
            <a:avLst/>
          </a:prstGeom>
          <a:noFill/>
        </p:spPr>
        <p:txBody>
          <a:bodyPr wrap="none" rtlCol="0">
            <a:spAutoFit/>
          </a:bodyPr>
          <a:lstStyle/>
          <a:p>
            <a:r>
              <a:rPr lang="fr-FR" sz="1400" dirty="0">
                <a:solidFill>
                  <a:srgbClr val="FF0000"/>
                </a:solidFill>
              </a:rPr>
              <a:t>840</a:t>
            </a:r>
          </a:p>
        </p:txBody>
      </p:sp>
      <p:sp>
        <p:nvSpPr>
          <p:cNvPr id="28" name="ZoneTexte 27">
            <a:extLst>
              <a:ext uri="{FF2B5EF4-FFF2-40B4-BE49-F238E27FC236}">
                <a16:creationId xmlns:a16="http://schemas.microsoft.com/office/drawing/2014/main" id="{B4F13CD8-83C2-9384-D2F8-4CA1655D9665}"/>
              </a:ext>
            </a:extLst>
          </p:cNvPr>
          <p:cNvSpPr txBox="1"/>
          <p:nvPr/>
        </p:nvSpPr>
        <p:spPr>
          <a:xfrm>
            <a:off x="5912084" y="2176584"/>
            <a:ext cx="550151" cy="307777"/>
          </a:xfrm>
          <a:prstGeom prst="rect">
            <a:avLst/>
          </a:prstGeom>
          <a:noFill/>
        </p:spPr>
        <p:txBody>
          <a:bodyPr wrap="none" rtlCol="0">
            <a:spAutoFit/>
          </a:bodyPr>
          <a:lstStyle/>
          <a:p>
            <a:r>
              <a:rPr lang="fr-FR" sz="1400" dirty="0">
                <a:solidFill>
                  <a:srgbClr val="FF0000"/>
                </a:solidFill>
              </a:rPr>
              <a:t>4800</a:t>
            </a:r>
          </a:p>
        </p:txBody>
      </p:sp>
      <p:sp>
        <p:nvSpPr>
          <p:cNvPr id="29" name="ZoneTexte 28">
            <a:extLst>
              <a:ext uri="{FF2B5EF4-FFF2-40B4-BE49-F238E27FC236}">
                <a16:creationId xmlns:a16="http://schemas.microsoft.com/office/drawing/2014/main" id="{6DDAC679-B0DC-C411-399A-18E3D3C7C95D}"/>
              </a:ext>
            </a:extLst>
          </p:cNvPr>
          <p:cNvSpPr txBox="1"/>
          <p:nvPr/>
        </p:nvSpPr>
        <p:spPr>
          <a:xfrm>
            <a:off x="6377821" y="1895864"/>
            <a:ext cx="550151" cy="307777"/>
          </a:xfrm>
          <a:prstGeom prst="rect">
            <a:avLst/>
          </a:prstGeom>
          <a:noFill/>
        </p:spPr>
        <p:txBody>
          <a:bodyPr wrap="none" rtlCol="0">
            <a:spAutoFit/>
          </a:bodyPr>
          <a:lstStyle/>
          <a:p>
            <a:r>
              <a:rPr lang="fr-FR" sz="1400" dirty="0">
                <a:solidFill>
                  <a:srgbClr val="FF0000"/>
                </a:solidFill>
              </a:rPr>
              <a:t>2300</a:t>
            </a:r>
          </a:p>
        </p:txBody>
      </p:sp>
      <p:sp>
        <p:nvSpPr>
          <p:cNvPr id="31" name="ZoneTexte 30">
            <a:extLst>
              <a:ext uri="{FF2B5EF4-FFF2-40B4-BE49-F238E27FC236}">
                <a16:creationId xmlns:a16="http://schemas.microsoft.com/office/drawing/2014/main" id="{5F87BFEE-875A-FA0E-BA96-38C8662D17F7}"/>
              </a:ext>
            </a:extLst>
          </p:cNvPr>
          <p:cNvSpPr txBox="1"/>
          <p:nvPr/>
        </p:nvSpPr>
        <p:spPr>
          <a:xfrm>
            <a:off x="4380940" y="5572581"/>
            <a:ext cx="2905604" cy="369332"/>
          </a:xfrm>
          <a:prstGeom prst="rect">
            <a:avLst/>
          </a:prstGeom>
          <a:solidFill>
            <a:schemeClr val="accent4"/>
          </a:solidFill>
        </p:spPr>
        <p:txBody>
          <a:bodyPr wrap="none" rtlCol="0">
            <a:spAutoFit/>
          </a:bodyPr>
          <a:lstStyle/>
          <a:p>
            <a:r>
              <a:rPr lang="fr-FR" dirty="0" err="1"/>
              <a:t>Deep</a:t>
            </a:r>
            <a:r>
              <a:rPr lang="fr-FR" dirty="0"/>
              <a:t> </a:t>
            </a:r>
            <a:r>
              <a:rPr lang="fr-FR" dirty="0" err="1"/>
              <a:t>soil</a:t>
            </a:r>
            <a:r>
              <a:rPr lang="fr-FR" dirty="0"/>
              <a:t> PHC contamination</a:t>
            </a:r>
          </a:p>
        </p:txBody>
      </p:sp>
    </p:spTree>
    <p:extLst>
      <p:ext uri="{BB962C8B-B14F-4D97-AF65-F5344CB8AC3E}">
        <p14:creationId xmlns:p14="http://schemas.microsoft.com/office/powerpoint/2010/main" val="2505552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09B63BA-3BF6-784D-E4D0-1CBF81E29634}"/>
              </a:ext>
            </a:extLst>
          </p:cNvPr>
          <p:cNvPicPr>
            <a:picLocks noChangeAspect="1"/>
          </p:cNvPicPr>
          <p:nvPr/>
        </p:nvPicPr>
        <p:blipFill>
          <a:blip r:embed="rId2"/>
          <a:stretch>
            <a:fillRect/>
          </a:stretch>
        </p:blipFill>
        <p:spPr>
          <a:xfrm>
            <a:off x="-81163" y="873303"/>
            <a:ext cx="3189097" cy="5111393"/>
          </a:xfrm>
          <a:prstGeom prst="rect">
            <a:avLst/>
          </a:prstGeom>
        </p:spPr>
      </p:pic>
      <p:sp>
        <p:nvSpPr>
          <p:cNvPr id="5" name="ZoneTexte 4">
            <a:extLst>
              <a:ext uri="{FF2B5EF4-FFF2-40B4-BE49-F238E27FC236}">
                <a16:creationId xmlns:a16="http://schemas.microsoft.com/office/drawing/2014/main" id="{375CD90A-095F-07F9-832E-79B488449CF2}"/>
              </a:ext>
            </a:extLst>
          </p:cNvPr>
          <p:cNvSpPr txBox="1"/>
          <p:nvPr/>
        </p:nvSpPr>
        <p:spPr>
          <a:xfrm>
            <a:off x="801384" y="1181528"/>
            <a:ext cx="2712378" cy="738664"/>
          </a:xfrm>
          <a:prstGeom prst="rect">
            <a:avLst/>
          </a:prstGeom>
          <a:solidFill>
            <a:schemeClr val="bg1"/>
          </a:solidFill>
        </p:spPr>
        <p:txBody>
          <a:bodyPr wrap="square" rtlCol="0">
            <a:spAutoFit/>
          </a:bodyPr>
          <a:lstStyle/>
          <a:p>
            <a:r>
              <a:rPr lang="fr-FR" sz="1400" i="1" dirty="0" err="1"/>
              <a:t>Anthropogenic</a:t>
            </a:r>
            <a:r>
              <a:rPr lang="fr-FR" sz="1400" i="1" dirty="0"/>
              <a:t> </a:t>
            </a:r>
            <a:r>
              <a:rPr lang="fr-FR" sz="1400" i="1" dirty="0" err="1"/>
              <a:t>fill</a:t>
            </a:r>
            <a:r>
              <a:rPr lang="fr-FR" sz="1400" i="1" dirty="0"/>
              <a:t> (granite and </a:t>
            </a:r>
            <a:r>
              <a:rPr lang="fr-FR" sz="1400" i="1" dirty="0" err="1"/>
              <a:t>concrete</a:t>
            </a:r>
            <a:r>
              <a:rPr lang="fr-FR" sz="1400" i="1" dirty="0"/>
              <a:t> blocks, </a:t>
            </a:r>
            <a:r>
              <a:rPr lang="fr-FR" sz="1400" i="1" dirty="0" err="1"/>
              <a:t>sandy-clay</a:t>
            </a:r>
            <a:r>
              <a:rPr lang="fr-FR" sz="1400" i="1" dirty="0"/>
              <a:t> </a:t>
            </a:r>
            <a:r>
              <a:rPr lang="fr-FR" sz="1400" i="1" dirty="0" err="1"/>
              <a:t>soil</a:t>
            </a:r>
            <a:r>
              <a:rPr lang="fr-FR" sz="1400" i="1" dirty="0"/>
              <a:t>, </a:t>
            </a:r>
            <a:r>
              <a:rPr lang="fr-FR" sz="1400" i="1" dirty="0" err="1"/>
              <a:t>rubble</a:t>
            </a:r>
            <a:r>
              <a:rPr lang="fr-FR" sz="1400" i="1" dirty="0"/>
              <a:t>)</a:t>
            </a:r>
          </a:p>
        </p:txBody>
      </p:sp>
      <p:sp>
        <p:nvSpPr>
          <p:cNvPr id="6" name="ZoneTexte 5">
            <a:extLst>
              <a:ext uri="{FF2B5EF4-FFF2-40B4-BE49-F238E27FC236}">
                <a16:creationId xmlns:a16="http://schemas.microsoft.com/office/drawing/2014/main" id="{FB47E177-294E-ED6C-8EB7-4427A9CBE453}"/>
              </a:ext>
            </a:extLst>
          </p:cNvPr>
          <p:cNvSpPr txBox="1"/>
          <p:nvPr/>
        </p:nvSpPr>
        <p:spPr>
          <a:xfrm>
            <a:off x="801384" y="2402441"/>
            <a:ext cx="2712378" cy="307777"/>
          </a:xfrm>
          <a:prstGeom prst="rect">
            <a:avLst/>
          </a:prstGeom>
          <a:solidFill>
            <a:schemeClr val="bg1"/>
          </a:solidFill>
        </p:spPr>
        <p:txBody>
          <a:bodyPr wrap="square" rtlCol="0">
            <a:spAutoFit/>
          </a:bodyPr>
          <a:lstStyle/>
          <a:p>
            <a:r>
              <a:rPr lang="fr-FR" sz="1400" i="1" dirty="0" err="1"/>
              <a:t>clay</a:t>
            </a:r>
            <a:endParaRPr lang="fr-FR" sz="1400" i="1" dirty="0"/>
          </a:p>
        </p:txBody>
      </p:sp>
      <p:sp>
        <p:nvSpPr>
          <p:cNvPr id="7" name="ZoneTexte 6">
            <a:extLst>
              <a:ext uri="{FF2B5EF4-FFF2-40B4-BE49-F238E27FC236}">
                <a16:creationId xmlns:a16="http://schemas.microsoft.com/office/drawing/2014/main" id="{5DB62F6E-A6E8-8B86-AB40-818FDE12C4A8}"/>
              </a:ext>
            </a:extLst>
          </p:cNvPr>
          <p:cNvSpPr txBox="1"/>
          <p:nvPr/>
        </p:nvSpPr>
        <p:spPr>
          <a:xfrm>
            <a:off x="801384" y="3167389"/>
            <a:ext cx="2712378" cy="523220"/>
          </a:xfrm>
          <a:prstGeom prst="rect">
            <a:avLst/>
          </a:prstGeom>
          <a:solidFill>
            <a:schemeClr val="bg1"/>
          </a:solidFill>
        </p:spPr>
        <p:txBody>
          <a:bodyPr wrap="square" rtlCol="0">
            <a:spAutoFit/>
          </a:bodyPr>
          <a:lstStyle/>
          <a:p>
            <a:r>
              <a:rPr lang="fr-FR" sz="1400" i="1" dirty="0" err="1"/>
              <a:t>sandy-silty</a:t>
            </a:r>
            <a:r>
              <a:rPr lang="fr-FR" sz="1400" i="1" dirty="0"/>
              <a:t> </a:t>
            </a:r>
            <a:r>
              <a:rPr lang="fr-FR" sz="1400" i="1" dirty="0" err="1"/>
              <a:t>then</a:t>
            </a:r>
            <a:r>
              <a:rPr lang="fr-FR" sz="1400" i="1" dirty="0"/>
              <a:t> </a:t>
            </a:r>
            <a:r>
              <a:rPr lang="fr-FR" sz="1400" i="1" dirty="0" err="1"/>
              <a:t>silty</a:t>
            </a:r>
            <a:r>
              <a:rPr lang="fr-FR" sz="1400" i="1" dirty="0"/>
              <a:t> </a:t>
            </a:r>
            <a:r>
              <a:rPr lang="fr-FR" sz="1400" i="1" dirty="0" err="1"/>
              <a:t>alterites</a:t>
            </a:r>
            <a:r>
              <a:rPr lang="fr-FR" sz="1400" i="1" dirty="0"/>
              <a:t>, of the </a:t>
            </a:r>
            <a:r>
              <a:rPr lang="fr-FR" sz="1400" i="1" dirty="0" err="1"/>
              <a:t>alloterite</a:t>
            </a:r>
            <a:r>
              <a:rPr lang="fr-FR" sz="1400" i="1" dirty="0"/>
              <a:t> or </a:t>
            </a:r>
            <a:r>
              <a:rPr lang="fr-FR" sz="1400" i="1" dirty="0" err="1"/>
              <a:t>isalterite</a:t>
            </a:r>
            <a:r>
              <a:rPr lang="fr-FR" sz="1400" i="1" dirty="0"/>
              <a:t> type</a:t>
            </a:r>
          </a:p>
        </p:txBody>
      </p:sp>
      <p:sp>
        <p:nvSpPr>
          <p:cNvPr id="8" name="ZoneTexte 7">
            <a:extLst>
              <a:ext uri="{FF2B5EF4-FFF2-40B4-BE49-F238E27FC236}">
                <a16:creationId xmlns:a16="http://schemas.microsoft.com/office/drawing/2014/main" id="{9746B15A-B360-3A2C-BCAC-F043AC04340B}"/>
              </a:ext>
            </a:extLst>
          </p:cNvPr>
          <p:cNvSpPr txBox="1"/>
          <p:nvPr/>
        </p:nvSpPr>
        <p:spPr>
          <a:xfrm>
            <a:off x="801384" y="4052822"/>
            <a:ext cx="2712378" cy="523220"/>
          </a:xfrm>
          <a:prstGeom prst="rect">
            <a:avLst/>
          </a:prstGeom>
          <a:solidFill>
            <a:schemeClr val="bg1"/>
          </a:solidFill>
        </p:spPr>
        <p:txBody>
          <a:bodyPr wrap="square" rtlCol="0">
            <a:spAutoFit/>
          </a:bodyPr>
          <a:lstStyle/>
          <a:p>
            <a:r>
              <a:rPr lang="fr-FR" sz="1400" i="1" dirty="0" err="1"/>
              <a:t>partially</a:t>
            </a:r>
            <a:r>
              <a:rPr lang="fr-FR" sz="1400" i="1" dirty="0"/>
              <a:t> </a:t>
            </a:r>
            <a:r>
              <a:rPr lang="fr-FR" sz="1400" i="1" dirty="0" err="1"/>
              <a:t>weathered</a:t>
            </a:r>
            <a:r>
              <a:rPr lang="fr-FR" sz="1400" i="1" dirty="0"/>
              <a:t> granites (</a:t>
            </a:r>
            <a:r>
              <a:rPr lang="fr-FR" sz="1400" i="1" dirty="0" err="1"/>
              <a:t>bedrock</a:t>
            </a:r>
            <a:r>
              <a:rPr lang="fr-FR" sz="1400" i="1" dirty="0"/>
              <a:t>)</a:t>
            </a:r>
          </a:p>
        </p:txBody>
      </p:sp>
      <p:sp>
        <p:nvSpPr>
          <p:cNvPr id="9" name="ZoneTexte 8">
            <a:extLst>
              <a:ext uri="{FF2B5EF4-FFF2-40B4-BE49-F238E27FC236}">
                <a16:creationId xmlns:a16="http://schemas.microsoft.com/office/drawing/2014/main" id="{96D8A9C6-33E6-0B30-5096-7FB83050FA2A}"/>
              </a:ext>
            </a:extLst>
          </p:cNvPr>
          <p:cNvSpPr txBox="1"/>
          <p:nvPr/>
        </p:nvSpPr>
        <p:spPr>
          <a:xfrm>
            <a:off x="801384" y="5018759"/>
            <a:ext cx="2712378" cy="523220"/>
          </a:xfrm>
          <a:prstGeom prst="rect">
            <a:avLst/>
          </a:prstGeom>
          <a:solidFill>
            <a:schemeClr val="bg1"/>
          </a:solidFill>
        </p:spPr>
        <p:txBody>
          <a:bodyPr wrap="square" rtlCol="0">
            <a:spAutoFit/>
          </a:bodyPr>
          <a:lstStyle/>
          <a:p>
            <a:r>
              <a:rPr lang="fr-FR" sz="1400" i="1" dirty="0" err="1"/>
              <a:t>sound</a:t>
            </a:r>
            <a:r>
              <a:rPr lang="fr-FR" sz="1400" i="1" dirty="0"/>
              <a:t>, fine-</a:t>
            </a:r>
            <a:r>
              <a:rPr lang="fr-FR" sz="1400" i="1" dirty="0" err="1"/>
              <a:t>grained</a:t>
            </a:r>
            <a:r>
              <a:rPr lang="fr-FR" sz="1400" i="1" dirty="0"/>
              <a:t> granites (</a:t>
            </a:r>
            <a:r>
              <a:rPr lang="fr-FR" sz="1400" i="1" dirty="0" err="1"/>
              <a:t>bedrock</a:t>
            </a:r>
            <a:r>
              <a:rPr lang="fr-FR" sz="1400" i="1" dirty="0"/>
              <a:t>)</a:t>
            </a:r>
          </a:p>
        </p:txBody>
      </p:sp>
      <p:sp>
        <p:nvSpPr>
          <p:cNvPr id="10" name="ZoneTexte 9">
            <a:extLst>
              <a:ext uri="{FF2B5EF4-FFF2-40B4-BE49-F238E27FC236}">
                <a16:creationId xmlns:a16="http://schemas.microsoft.com/office/drawing/2014/main" id="{B698D3C0-66EA-5862-D432-A5EEF301AA52}"/>
              </a:ext>
            </a:extLst>
          </p:cNvPr>
          <p:cNvSpPr txBox="1"/>
          <p:nvPr/>
        </p:nvSpPr>
        <p:spPr>
          <a:xfrm>
            <a:off x="390418" y="206388"/>
            <a:ext cx="2013949" cy="369332"/>
          </a:xfrm>
          <a:prstGeom prst="rect">
            <a:avLst/>
          </a:prstGeom>
          <a:solidFill>
            <a:schemeClr val="accent4"/>
          </a:solidFill>
        </p:spPr>
        <p:txBody>
          <a:bodyPr wrap="none" rtlCol="0">
            <a:spAutoFit/>
          </a:bodyPr>
          <a:lstStyle/>
          <a:p>
            <a:r>
              <a:rPr lang="fr-FR" b="1" dirty="0" err="1"/>
              <a:t>Lithological</a:t>
            </a:r>
            <a:r>
              <a:rPr lang="fr-FR" b="1" dirty="0"/>
              <a:t> section</a:t>
            </a:r>
          </a:p>
        </p:txBody>
      </p:sp>
      <p:sp>
        <p:nvSpPr>
          <p:cNvPr id="11" name="ZoneTexte 10">
            <a:extLst>
              <a:ext uri="{FF2B5EF4-FFF2-40B4-BE49-F238E27FC236}">
                <a16:creationId xmlns:a16="http://schemas.microsoft.com/office/drawing/2014/main" id="{09E9FABD-64FD-6CC2-C164-680AFAB9D672}"/>
              </a:ext>
            </a:extLst>
          </p:cNvPr>
          <p:cNvSpPr txBox="1"/>
          <p:nvPr/>
        </p:nvSpPr>
        <p:spPr>
          <a:xfrm>
            <a:off x="3575409" y="5044611"/>
            <a:ext cx="8616592" cy="1754326"/>
          </a:xfrm>
          <a:prstGeom prst="rect">
            <a:avLst/>
          </a:prstGeom>
          <a:noFill/>
        </p:spPr>
        <p:txBody>
          <a:bodyPr wrap="square" rtlCol="0">
            <a:spAutoFit/>
          </a:bodyPr>
          <a:lstStyle/>
          <a:p>
            <a:r>
              <a:rPr lang="fr-FR" dirty="0">
                <a:effectLst/>
                <a:latin typeface="Helvetica" pitchFamily="2" charset="0"/>
              </a:rPr>
              <a:t>The </a:t>
            </a:r>
            <a:r>
              <a:rPr lang="fr-FR" dirty="0" err="1">
                <a:effectLst/>
                <a:latin typeface="Helvetica" pitchFamily="2" charset="0"/>
              </a:rPr>
              <a:t>study</a:t>
            </a:r>
            <a:r>
              <a:rPr lang="fr-FR" dirty="0">
                <a:effectLst/>
                <a:latin typeface="Helvetica" pitchFamily="2" charset="0"/>
              </a:rPr>
              <a:t> area </a:t>
            </a:r>
            <a:r>
              <a:rPr lang="fr-FR" dirty="0" err="1">
                <a:effectLst/>
                <a:latin typeface="Helvetica" pitchFamily="2" charset="0"/>
              </a:rPr>
              <a:t>contains</a:t>
            </a:r>
            <a:r>
              <a:rPr lang="fr-FR" dirty="0">
                <a:effectLst/>
                <a:latin typeface="Helvetica" pitchFamily="2" charset="0"/>
              </a:rPr>
              <a:t> </a:t>
            </a:r>
            <a:r>
              <a:rPr lang="fr-FR" dirty="0" err="1">
                <a:effectLst/>
                <a:latin typeface="Helvetica" pitchFamily="2" charset="0"/>
              </a:rPr>
              <a:t>two</a:t>
            </a:r>
            <a:r>
              <a:rPr lang="fr-FR" dirty="0">
                <a:effectLst/>
                <a:latin typeface="Helvetica" pitchFamily="2" charset="0"/>
              </a:rPr>
              <a:t> </a:t>
            </a:r>
            <a:r>
              <a:rPr lang="fr-FR" dirty="0" err="1">
                <a:effectLst/>
                <a:latin typeface="Helvetica" pitchFamily="2" charset="0"/>
              </a:rPr>
              <a:t>superimposed</a:t>
            </a:r>
            <a:r>
              <a:rPr lang="fr-FR" dirty="0">
                <a:effectLst/>
                <a:latin typeface="Helvetica" pitchFamily="2" charset="0"/>
              </a:rPr>
              <a:t> and </a:t>
            </a:r>
            <a:r>
              <a:rPr lang="fr-FR" dirty="0" err="1">
                <a:effectLst/>
                <a:latin typeface="Helvetica" pitchFamily="2" charset="0"/>
              </a:rPr>
              <a:t>independent</a:t>
            </a:r>
            <a:r>
              <a:rPr lang="fr-FR" dirty="0">
                <a:effectLst/>
                <a:latin typeface="Helvetica" pitchFamily="2" charset="0"/>
              </a:rPr>
              <a:t> nappes </a:t>
            </a:r>
            <a:r>
              <a:rPr lang="fr-FR" dirty="0" err="1">
                <a:effectLst/>
                <a:latin typeface="Helvetica" pitchFamily="2" charset="0"/>
              </a:rPr>
              <a:t>with</a:t>
            </a:r>
            <a:r>
              <a:rPr lang="fr-FR" dirty="0">
                <a:effectLst/>
                <a:latin typeface="Helvetica" pitchFamily="2" charset="0"/>
              </a:rPr>
              <a:t> </a:t>
            </a:r>
            <a:r>
              <a:rPr lang="fr-FR" dirty="0" err="1">
                <a:effectLst/>
                <a:latin typeface="Helvetica" pitchFamily="2" charset="0"/>
              </a:rPr>
              <a:t>different</a:t>
            </a:r>
            <a:r>
              <a:rPr lang="fr-FR" dirty="0">
                <a:effectLst/>
                <a:latin typeface="Helvetica" pitchFamily="2" charset="0"/>
              </a:rPr>
              <a:t> </a:t>
            </a:r>
            <a:r>
              <a:rPr lang="fr-FR" dirty="0" err="1">
                <a:effectLst/>
                <a:latin typeface="Helvetica" pitchFamily="2" charset="0"/>
              </a:rPr>
              <a:t>morphological</a:t>
            </a:r>
            <a:r>
              <a:rPr lang="fr-FR" dirty="0">
                <a:effectLst/>
                <a:latin typeface="Helvetica" pitchFamily="2" charset="0"/>
              </a:rPr>
              <a:t> </a:t>
            </a:r>
            <a:r>
              <a:rPr lang="fr-FR" dirty="0" err="1">
                <a:effectLst/>
                <a:latin typeface="Helvetica" pitchFamily="2" charset="0"/>
              </a:rPr>
              <a:t>characteristics</a:t>
            </a:r>
            <a:r>
              <a:rPr lang="fr-FR" dirty="0">
                <a:effectLst/>
                <a:latin typeface="Helvetica" pitchFamily="2" charset="0"/>
              </a:rPr>
              <a:t>. </a:t>
            </a:r>
            <a:r>
              <a:rPr lang="fr-FR" dirty="0" err="1">
                <a:effectLst/>
                <a:latin typeface="Helvetica" pitchFamily="2" charset="0"/>
              </a:rPr>
              <a:t>These</a:t>
            </a:r>
            <a:r>
              <a:rPr lang="fr-FR" dirty="0">
                <a:effectLst/>
                <a:latin typeface="Helvetica" pitchFamily="2" charset="0"/>
              </a:rPr>
              <a:t> are i) a water table </a:t>
            </a:r>
            <a:r>
              <a:rPr lang="fr-FR" dirty="0" err="1">
                <a:effectLst/>
                <a:latin typeface="Helvetica" pitchFamily="2" charset="0"/>
              </a:rPr>
              <a:t>trapped</a:t>
            </a:r>
            <a:r>
              <a:rPr lang="fr-FR" dirty="0">
                <a:effectLst/>
                <a:latin typeface="Helvetica" pitchFamily="2" charset="0"/>
              </a:rPr>
              <a:t> in the </a:t>
            </a:r>
            <a:r>
              <a:rPr lang="fr-FR" dirty="0" err="1">
                <a:effectLst/>
                <a:latin typeface="Helvetica" pitchFamily="2" charset="0"/>
              </a:rPr>
              <a:t>alterites</a:t>
            </a:r>
            <a:r>
              <a:rPr lang="fr-FR" dirty="0">
                <a:effectLst/>
                <a:latin typeface="Helvetica" pitchFamily="2" charset="0"/>
              </a:rPr>
              <a:t> </a:t>
            </a:r>
            <a:r>
              <a:rPr lang="fr-FR" dirty="0" err="1">
                <a:effectLst/>
                <a:latin typeface="Helvetica" pitchFamily="2" charset="0"/>
              </a:rPr>
              <a:t>with</a:t>
            </a:r>
            <a:r>
              <a:rPr lang="fr-FR" dirty="0">
                <a:effectLst/>
                <a:latin typeface="Helvetica" pitchFamily="2" charset="0"/>
              </a:rPr>
              <a:t> a </a:t>
            </a:r>
            <a:r>
              <a:rPr lang="fr-FR" dirty="0" err="1">
                <a:effectLst/>
                <a:latin typeface="Helvetica" pitchFamily="2" charset="0"/>
              </a:rPr>
              <a:t>clayey</a:t>
            </a:r>
            <a:r>
              <a:rPr lang="fr-FR" dirty="0">
                <a:effectLst/>
                <a:latin typeface="Helvetica" pitchFamily="2" charset="0"/>
              </a:rPr>
              <a:t> and capacitive composition, and ii) a water table </a:t>
            </a:r>
            <a:r>
              <a:rPr lang="fr-FR" dirty="0" err="1">
                <a:effectLst/>
                <a:latin typeface="Helvetica" pitchFamily="2" charset="0"/>
              </a:rPr>
              <a:t>enclosed</a:t>
            </a:r>
            <a:r>
              <a:rPr lang="fr-FR" dirty="0">
                <a:effectLst/>
                <a:latin typeface="Helvetica" pitchFamily="2" charset="0"/>
              </a:rPr>
              <a:t> in the </a:t>
            </a:r>
            <a:r>
              <a:rPr lang="fr-FR" dirty="0" err="1">
                <a:effectLst/>
                <a:latin typeface="Helvetica" pitchFamily="2" charset="0"/>
              </a:rPr>
              <a:t>fractured</a:t>
            </a:r>
            <a:r>
              <a:rPr lang="fr-FR" dirty="0">
                <a:effectLst/>
                <a:latin typeface="Helvetica" pitchFamily="2" charset="0"/>
              </a:rPr>
              <a:t> horizon, </a:t>
            </a:r>
            <a:r>
              <a:rPr lang="fr-FR" dirty="0" err="1">
                <a:effectLst/>
                <a:latin typeface="Helvetica" pitchFamily="2" charset="0"/>
              </a:rPr>
              <a:t>which</a:t>
            </a:r>
            <a:r>
              <a:rPr lang="fr-FR" dirty="0">
                <a:effectLst/>
                <a:latin typeface="Helvetica" pitchFamily="2" charset="0"/>
              </a:rPr>
              <a:t> </a:t>
            </a:r>
            <a:r>
              <a:rPr lang="fr-FR" dirty="0" err="1">
                <a:effectLst/>
                <a:latin typeface="Helvetica" pitchFamily="2" charset="0"/>
              </a:rPr>
              <a:t>is</a:t>
            </a:r>
            <a:r>
              <a:rPr lang="fr-FR" dirty="0">
                <a:effectLst/>
                <a:latin typeface="Helvetica" pitchFamily="2" charset="0"/>
              </a:rPr>
              <a:t> </a:t>
            </a:r>
            <a:r>
              <a:rPr lang="fr-FR" dirty="0" err="1">
                <a:effectLst/>
                <a:latin typeface="Helvetica" pitchFamily="2" charset="0"/>
              </a:rPr>
              <a:t>known</a:t>
            </a:r>
            <a:r>
              <a:rPr lang="fr-FR" dirty="0">
                <a:effectLst/>
                <a:latin typeface="Helvetica" pitchFamily="2" charset="0"/>
              </a:rPr>
              <a:t> to </a:t>
            </a:r>
            <a:r>
              <a:rPr lang="fr-FR" dirty="0" err="1">
                <a:effectLst/>
                <a:latin typeface="Helvetica" pitchFamily="2" charset="0"/>
              </a:rPr>
              <a:t>be</a:t>
            </a:r>
            <a:r>
              <a:rPr lang="fr-FR" dirty="0">
                <a:effectLst/>
                <a:latin typeface="Helvetica" pitchFamily="2" charset="0"/>
              </a:rPr>
              <a:t> transmissive (more </a:t>
            </a:r>
            <a:r>
              <a:rPr lang="fr-FR" dirty="0" err="1">
                <a:effectLst/>
                <a:latin typeface="Helvetica" pitchFamily="2" charset="0"/>
              </a:rPr>
              <a:t>permeable</a:t>
            </a:r>
            <a:r>
              <a:rPr lang="fr-FR" dirty="0">
                <a:effectLst/>
                <a:latin typeface="Helvetica" pitchFamily="2" charset="0"/>
              </a:rPr>
              <a:t> </a:t>
            </a:r>
            <a:r>
              <a:rPr lang="fr-FR" dirty="0" err="1">
                <a:effectLst/>
                <a:latin typeface="Helvetica" pitchFamily="2" charset="0"/>
              </a:rPr>
              <a:t>than</a:t>
            </a:r>
            <a:r>
              <a:rPr lang="fr-FR" dirty="0">
                <a:effectLst/>
                <a:latin typeface="Helvetica" pitchFamily="2" charset="0"/>
              </a:rPr>
              <a:t> the first system). The flow direction of </a:t>
            </a:r>
            <a:r>
              <a:rPr lang="fr-FR" dirty="0" err="1">
                <a:effectLst/>
                <a:latin typeface="Helvetica" pitchFamily="2" charset="0"/>
              </a:rPr>
              <a:t>these</a:t>
            </a:r>
            <a:r>
              <a:rPr lang="fr-FR" dirty="0">
                <a:effectLst/>
                <a:latin typeface="Helvetica" pitchFamily="2" charset="0"/>
              </a:rPr>
              <a:t> </a:t>
            </a:r>
            <a:r>
              <a:rPr lang="fr-FR" dirty="0" err="1">
                <a:effectLst/>
                <a:latin typeface="Helvetica" pitchFamily="2" charset="0"/>
              </a:rPr>
              <a:t>two</a:t>
            </a:r>
            <a:r>
              <a:rPr lang="fr-FR" dirty="0">
                <a:effectLst/>
                <a:latin typeface="Helvetica" pitchFamily="2" charset="0"/>
              </a:rPr>
              <a:t> </a:t>
            </a:r>
            <a:r>
              <a:rPr lang="fr-FR" dirty="0" err="1">
                <a:effectLst/>
                <a:latin typeface="Helvetica" pitchFamily="2" charset="0"/>
              </a:rPr>
              <a:t>reservoirs</a:t>
            </a:r>
            <a:r>
              <a:rPr lang="fr-FR" dirty="0">
                <a:effectLst/>
                <a:latin typeface="Helvetica" pitchFamily="2" charset="0"/>
              </a:rPr>
              <a:t> </a:t>
            </a:r>
            <a:r>
              <a:rPr lang="fr-FR" dirty="0" err="1">
                <a:effectLst/>
                <a:latin typeface="Helvetica" pitchFamily="2" charset="0"/>
              </a:rPr>
              <a:t>is</a:t>
            </a:r>
            <a:r>
              <a:rPr lang="fr-FR" dirty="0">
                <a:effectLst/>
                <a:latin typeface="Helvetica" pitchFamily="2" charset="0"/>
              </a:rPr>
              <a:t> </a:t>
            </a:r>
            <a:r>
              <a:rPr lang="fr-FR" b="1" dirty="0" err="1">
                <a:solidFill>
                  <a:srgbClr val="00B0F0"/>
                </a:solidFill>
                <a:effectLst/>
                <a:latin typeface="Helvetica" pitchFamily="2" charset="0"/>
              </a:rPr>
              <a:t>from</a:t>
            </a:r>
            <a:r>
              <a:rPr lang="fr-FR" b="1" dirty="0">
                <a:solidFill>
                  <a:srgbClr val="00B0F0"/>
                </a:solidFill>
                <a:effectLst/>
                <a:latin typeface="Helvetica" pitchFamily="2" charset="0"/>
              </a:rPr>
              <a:t> </a:t>
            </a:r>
            <a:r>
              <a:rPr lang="fr-FR" b="1" dirty="0" err="1">
                <a:solidFill>
                  <a:srgbClr val="00B0F0"/>
                </a:solidFill>
                <a:effectLst/>
                <a:latin typeface="Helvetica" pitchFamily="2" charset="0"/>
              </a:rPr>
              <a:t>south</a:t>
            </a:r>
            <a:r>
              <a:rPr lang="fr-FR" b="1" dirty="0">
                <a:solidFill>
                  <a:srgbClr val="00B0F0"/>
                </a:solidFill>
                <a:effectLst/>
                <a:latin typeface="Helvetica" pitchFamily="2" charset="0"/>
              </a:rPr>
              <a:t> to </a:t>
            </a:r>
            <a:r>
              <a:rPr lang="fr-FR" b="1" dirty="0" err="1">
                <a:solidFill>
                  <a:srgbClr val="00B0F0"/>
                </a:solidFill>
                <a:effectLst/>
                <a:latin typeface="Helvetica" pitchFamily="2" charset="0"/>
              </a:rPr>
              <a:t>north</a:t>
            </a:r>
            <a:r>
              <a:rPr lang="fr-FR" b="1" dirty="0">
                <a:solidFill>
                  <a:srgbClr val="00B0F0"/>
                </a:solidFill>
                <a:effectLst/>
                <a:latin typeface="Helvetica" pitchFamily="2" charset="0"/>
              </a:rPr>
              <a:t> and </a:t>
            </a:r>
            <a:r>
              <a:rPr lang="fr-FR" b="1" dirty="0" err="1">
                <a:solidFill>
                  <a:srgbClr val="00B0F0"/>
                </a:solidFill>
                <a:effectLst/>
                <a:latin typeface="Helvetica" pitchFamily="2" charset="0"/>
              </a:rPr>
              <a:t>then</a:t>
            </a:r>
            <a:r>
              <a:rPr lang="fr-FR" b="1" dirty="0">
                <a:solidFill>
                  <a:srgbClr val="00B0F0"/>
                </a:solidFill>
                <a:effectLst/>
                <a:latin typeface="Helvetica" pitchFamily="2" charset="0"/>
              </a:rPr>
              <a:t> </a:t>
            </a:r>
            <a:r>
              <a:rPr lang="fr-FR" b="1" dirty="0" err="1">
                <a:solidFill>
                  <a:srgbClr val="00B0F0"/>
                </a:solidFill>
                <a:effectLst/>
                <a:latin typeface="Helvetica" pitchFamily="2" charset="0"/>
              </a:rPr>
              <a:t>east</a:t>
            </a:r>
            <a:r>
              <a:rPr lang="fr-FR" b="1" dirty="0">
                <a:solidFill>
                  <a:srgbClr val="00B0F0"/>
                </a:solidFill>
                <a:effectLst/>
                <a:latin typeface="Helvetica" pitchFamily="2" charset="0"/>
              </a:rPr>
              <a:t>, </a:t>
            </a:r>
            <a:r>
              <a:rPr lang="fr-FR" b="1" dirty="0" err="1">
                <a:solidFill>
                  <a:srgbClr val="00B0F0"/>
                </a:solidFill>
                <a:effectLst/>
                <a:latin typeface="Helvetica" pitchFamily="2" charset="0"/>
              </a:rPr>
              <a:t>following</a:t>
            </a:r>
            <a:r>
              <a:rPr lang="fr-FR" b="1" dirty="0">
                <a:solidFill>
                  <a:srgbClr val="00B0F0"/>
                </a:solidFill>
                <a:effectLst/>
                <a:latin typeface="Helvetica" pitchFamily="2" charset="0"/>
              </a:rPr>
              <a:t> the direction of the Ruisseau </a:t>
            </a:r>
            <a:r>
              <a:rPr lang="fr-FR" b="1" dirty="0" err="1">
                <a:solidFill>
                  <a:srgbClr val="00B0F0"/>
                </a:solidFill>
                <a:effectLst/>
                <a:latin typeface="Helvetica" pitchFamily="2" charset="0"/>
              </a:rPr>
              <a:t>Jouha</a:t>
            </a:r>
            <a:r>
              <a:rPr lang="fr-FR" dirty="0">
                <a:effectLst/>
                <a:latin typeface="Helvetica" pitchFamily="2" charset="0"/>
              </a:rPr>
              <a:t>. </a:t>
            </a:r>
            <a:endParaRPr lang="fr-FR" dirty="0"/>
          </a:p>
        </p:txBody>
      </p:sp>
      <p:pic>
        <p:nvPicPr>
          <p:cNvPr id="13" name="Image 12">
            <a:extLst>
              <a:ext uri="{FF2B5EF4-FFF2-40B4-BE49-F238E27FC236}">
                <a16:creationId xmlns:a16="http://schemas.microsoft.com/office/drawing/2014/main" id="{4C415013-D93A-58D2-7F55-FFAD4137E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996" y="949197"/>
            <a:ext cx="4104412" cy="3092521"/>
          </a:xfrm>
          <a:prstGeom prst="rect">
            <a:avLst/>
          </a:prstGeom>
        </p:spPr>
      </p:pic>
      <p:sp>
        <p:nvSpPr>
          <p:cNvPr id="14" name="ZoneTexte 13">
            <a:extLst>
              <a:ext uri="{FF2B5EF4-FFF2-40B4-BE49-F238E27FC236}">
                <a16:creationId xmlns:a16="http://schemas.microsoft.com/office/drawing/2014/main" id="{22C5A4AA-BA53-FD2D-915C-88D7708F23B0}"/>
              </a:ext>
            </a:extLst>
          </p:cNvPr>
          <p:cNvSpPr txBox="1"/>
          <p:nvPr/>
        </p:nvSpPr>
        <p:spPr>
          <a:xfrm>
            <a:off x="3751217" y="206388"/>
            <a:ext cx="2815066" cy="369332"/>
          </a:xfrm>
          <a:prstGeom prst="rect">
            <a:avLst/>
          </a:prstGeom>
          <a:solidFill>
            <a:schemeClr val="accent4"/>
          </a:solidFill>
        </p:spPr>
        <p:txBody>
          <a:bodyPr wrap="none" rtlCol="0">
            <a:spAutoFit/>
          </a:bodyPr>
          <a:lstStyle/>
          <a:p>
            <a:r>
              <a:rPr lang="fr-FR" b="1" dirty="0"/>
              <a:t>Investigation points in 2021</a:t>
            </a:r>
          </a:p>
        </p:txBody>
      </p:sp>
      <p:pic>
        <p:nvPicPr>
          <p:cNvPr id="16" name="Image 15">
            <a:extLst>
              <a:ext uri="{FF2B5EF4-FFF2-40B4-BE49-F238E27FC236}">
                <a16:creationId xmlns:a16="http://schemas.microsoft.com/office/drawing/2014/main" id="{E3CBCB88-D9CD-944B-D963-84ECC50B3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2408" y="949197"/>
            <a:ext cx="3972566" cy="3097720"/>
          </a:xfrm>
          <a:prstGeom prst="rect">
            <a:avLst/>
          </a:prstGeom>
        </p:spPr>
      </p:pic>
      <p:sp>
        <p:nvSpPr>
          <p:cNvPr id="18" name="ZoneTexte 17">
            <a:extLst>
              <a:ext uri="{FF2B5EF4-FFF2-40B4-BE49-F238E27FC236}">
                <a16:creationId xmlns:a16="http://schemas.microsoft.com/office/drawing/2014/main" id="{6B1BDC61-AAD3-35C4-3A11-6ACF1C303D5D}"/>
              </a:ext>
            </a:extLst>
          </p:cNvPr>
          <p:cNvSpPr txBox="1"/>
          <p:nvPr/>
        </p:nvSpPr>
        <p:spPr>
          <a:xfrm>
            <a:off x="5694928" y="607141"/>
            <a:ext cx="401072" cy="369332"/>
          </a:xfrm>
          <a:prstGeom prst="rect">
            <a:avLst/>
          </a:prstGeom>
          <a:noFill/>
        </p:spPr>
        <p:txBody>
          <a:bodyPr wrap="none" rtlCol="0">
            <a:spAutoFit/>
          </a:bodyPr>
          <a:lstStyle/>
          <a:p>
            <a:r>
              <a:rPr lang="fr-FR" dirty="0"/>
              <a:t>all</a:t>
            </a:r>
          </a:p>
        </p:txBody>
      </p:sp>
      <p:sp>
        <p:nvSpPr>
          <p:cNvPr id="19" name="ZoneTexte 18">
            <a:extLst>
              <a:ext uri="{FF2B5EF4-FFF2-40B4-BE49-F238E27FC236}">
                <a16:creationId xmlns:a16="http://schemas.microsoft.com/office/drawing/2014/main" id="{EB746F23-3A60-B28F-D851-9CF770E7FD9E}"/>
              </a:ext>
            </a:extLst>
          </p:cNvPr>
          <p:cNvSpPr txBox="1"/>
          <p:nvPr/>
        </p:nvSpPr>
        <p:spPr>
          <a:xfrm>
            <a:off x="9799340" y="607141"/>
            <a:ext cx="591829" cy="369332"/>
          </a:xfrm>
          <a:prstGeom prst="rect">
            <a:avLst/>
          </a:prstGeom>
          <a:noFill/>
        </p:spPr>
        <p:txBody>
          <a:bodyPr wrap="none" rtlCol="0">
            <a:spAutoFit/>
          </a:bodyPr>
          <a:lstStyle/>
          <a:p>
            <a:r>
              <a:rPr lang="fr-FR" dirty="0" err="1"/>
              <a:t>soils</a:t>
            </a:r>
            <a:endParaRPr lang="fr-FR" dirty="0"/>
          </a:p>
        </p:txBody>
      </p:sp>
      <p:sp>
        <p:nvSpPr>
          <p:cNvPr id="20" name="Forme libre 19">
            <a:extLst>
              <a:ext uri="{FF2B5EF4-FFF2-40B4-BE49-F238E27FC236}">
                <a16:creationId xmlns:a16="http://schemas.microsoft.com/office/drawing/2014/main" id="{7D85A60D-899C-2805-9B56-7D7A4BE0C29C}"/>
              </a:ext>
            </a:extLst>
          </p:cNvPr>
          <p:cNvSpPr/>
          <p:nvPr/>
        </p:nvSpPr>
        <p:spPr>
          <a:xfrm>
            <a:off x="3893906" y="1376704"/>
            <a:ext cx="4048018" cy="1274031"/>
          </a:xfrm>
          <a:custGeom>
            <a:avLst/>
            <a:gdLst>
              <a:gd name="connsiteX0" fmla="*/ 0 w 4048018"/>
              <a:gd name="connsiteY0" fmla="*/ 328809 h 1274031"/>
              <a:gd name="connsiteX1" fmla="*/ 195209 w 4048018"/>
              <a:gd name="connsiteY1" fmla="*/ 369905 h 1274031"/>
              <a:gd name="connsiteX2" fmla="*/ 462337 w 4048018"/>
              <a:gd name="connsiteY2" fmla="*/ 369905 h 1274031"/>
              <a:gd name="connsiteX3" fmla="*/ 636997 w 4048018"/>
              <a:gd name="connsiteY3" fmla="*/ 390454 h 1274031"/>
              <a:gd name="connsiteX4" fmla="*/ 791110 w 4048018"/>
              <a:gd name="connsiteY4" fmla="*/ 339083 h 1274031"/>
              <a:gd name="connsiteX5" fmla="*/ 976045 w 4048018"/>
              <a:gd name="connsiteY5" fmla="*/ 308260 h 1274031"/>
              <a:gd name="connsiteX6" fmla="*/ 1479478 w 4048018"/>
              <a:gd name="connsiteY6" fmla="*/ 267164 h 1274031"/>
              <a:gd name="connsiteX7" fmla="*/ 1910993 w 4048018"/>
              <a:gd name="connsiteY7" fmla="*/ 123326 h 1274031"/>
              <a:gd name="connsiteX8" fmla="*/ 2291137 w 4048018"/>
              <a:gd name="connsiteY8" fmla="*/ 36 h 1274031"/>
              <a:gd name="connsiteX9" fmla="*/ 2928134 w 4048018"/>
              <a:gd name="connsiteY9" fmla="*/ 113051 h 1274031"/>
              <a:gd name="connsiteX10" fmla="*/ 2958957 w 4048018"/>
              <a:gd name="connsiteY10" fmla="*/ 339083 h 1274031"/>
              <a:gd name="connsiteX11" fmla="*/ 3061698 w 4048018"/>
              <a:gd name="connsiteY11" fmla="*/ 647308 h 1274031"/>
              <a:gd name="connsiteX12" fmla="*/ 3637051 w 4048018"/>
              <a:gd name="connsiteY12" fmla="*/ 1150741 h 1274031"/>
              <a:gd name="connsiteX13" fmla="*/ 4048018 w 4048018"/>
              <a:gd name="connsiteY13" fmla="*/ 1274031 h 12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48018" h="1274031">
                <a:moveTo>
                  <a:pt x="0" y="328809"/>
                </a:moveTo>
                <a:cubicBezTo>
                  <a:pt x="59076" y="345932"/>
                  <a:pt x="118153" y="363056"/>
                  <a:pt x="195209" y="369905"/>
                </a:cubicBezTo>
                <a:cubicBezTo>
                  <a:pt x="272265" y="376754"/>
                  <a:pt x="388706" y="366480"/>
                  <a:pt x="462337" y="369905"/>
                </a:cubicBezTo>
                <a:cubicBezTo>
                  <a:pt x="535968" y="373330"/>
                  <a:pt x="582202" y="395591"/>
                  <a:pt x="636997" y="390454"/>
                </a:cubicBezTo>
                <a:cubicBezTo>
                  <a:pt x="691792" y="385317"/>
                  <a:pt x="734602" y="352782"/>
                  <a:pt x="791110" y="339083"/>
                </a:cubicBezTo>
                <a:cubicBezTo>
                  <a:pt x="847618" y="325384"/>
                  <a:pt x="861317" y="320246"/>
                  <a:pt x="976045" y="308260"/>
                </a:cubicBezTo>
                <a:cubicBezTo>
                  <a:pt x="1090773" y="296274"/>
                  <a:pt x="1323653" y="297986"/>
                  <a:pt x="1479478" y="267164"/>
                </a:cubicBezTo>
                <a:cubicBezTo>
                  <a:pt x="1635303" y="236342"/>
                  <a:pt x="1910993" y="123326"/>
                  <a:pt x="1910993" y="123326"/>
                </a:cubicBezTo>
                <a:cubicBezTo>
                  <a:pt x="2046269" y="78805"/>
                  <a:pt x="2121614" y="1748"/>
                  <a:pt x="2291137" y="36"/>
                </a:cubicBezTo>
                <a:cubicBezTo>
                  <a:pt x="2460660" y="-1676"/>
                  <a:pt x="2816831" y="56543"/>
                  <a:pt x="2928134" y="113051"/>
                </a:cubicBezTo>
                <a:cubicBezTo>
                  <a:pt x="3039437" y="169559"/>
                  <a:pt x="2936696" y="250040"/>
                  <a:pt x="2958957" y="339083"/>
                </a:cubicBezTo>
                <a:cubicBezTo>
                  <a:pt x="2981218" y="428126"/>
                  <a:pt x="2948682" y="512032"/>
                  <a:pt x="3061698" y="647308"/>
                </a:cubicBezTo>
                <a:cubicBezTo>
                  <a:pt x="3174714" y="782584"/>
                  <a:pt x="3472664" y="1046287"/>
                  <a:pt x="3637051" y="1150741"/>
                </a:cubicBezTo>
                <a:cubicBezTo>
                  <a:pt x="3801438" y="1255195"/>
                  <a:pt x="3924728" y="1264613"/>
                  <a:pt x="4048018" y="1274031"/>
                </a:cubicBezTo>
              </a:path>
            </a:pathLst>
          </a:custGeom>
          <a:noFill/>
          <a:ln>
            <a:solidFill>
              <a:srgbClr val="00B0F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122B178E-1BD9-245D-F5EF-EECA1C05BF93}"/>
              </a:ext>
            </a:extLst>
          </p:cNvPr>
          <p:cNvSpPr txBox="1"/>
          <p:nvPr/>
        </p:nvSpPr>
        <p:spPr>
          <a:xfrm>
            <a:off x="6566283" y="1240700"/>
            <a:ext cx="1051891" cy="261610"/>
          </a:xfrm>
          <a:prstGeom prst="rect">
            <a:avLst/>
          </a:prstGeom>
          <a:noFill/>
        </p:spPr>
        <p:txBody>
          <a:bodyPr wrap="none" rtlCol="0">
            <a:spAutoFit/>
          </a:bodyPr>
          <a:lstStyle/>
          <a:p>
            <a:r>
              <a:rPr lang="fr-FR" sz="1100" i="1" dirty="0">
                <a:solidFill>
                  <a:srgbClr val="00B0F0"/>
                </a:solidFill>
              </a:rPr>
              <a:t>Ruisseau </a:t>
            </a:r>
            <a:r>
              <a:rPr lang="fr-FR" sz="1100" i="1" dirty="0" err="1">
                <a:solidFill>
                  <a:srgbClr val="00B0F0"/>
                </a:solidFill>
              </a:rPr>
              <a:t>Jouha</a:t>
            </a:r>
            <a:endParaRPr lang="fr-FR" sz="1100" i="1" dirty="0">
              <a:solidFill>
                <a:srgbClr val="00B0F0"/>
              </a:solidFill>
            </a:endParaRPr>
          </a:p>
        </p:txBody>
      </p:sp>
      <p:sp>
        <p:nvSpPr>
          <p:cNvPr id="22" name="ZoneTexte 21">
            <a:extLst>
              <a:ext uri="{FF2B5EF4-FFF2-40B4-BE49-F238E27FC236}">
                <a16:creationId xmlns:a16="http://schemas.microsoft.com/office/drawing/2014/main" id="{0F6C8E5D-699E-DDDE-EA04-AE4A95BDB169}"/>
              </a:ext>
            </a:extLst>
          </p:cNvPr>
          <p:cNvSpPr txBox="1"/>
          <p:nvPr/>
        </p:nvSpPr>
        <p:spPr>
          <a:xfrm>
            <a:off x="3513762" y="4688795"/>
            <a:ext cx="1160318" cy="369332"/>
          </a:xfrm>
          <a:prstGeom prst="rect">
            <a:avLst/>
          </a:prstGeom>
          <a:solidFill>
            <a:schemeClr val="accent4"/>
          </a:solidFill>
        </p:spPr>
        <p:txBody>
          <a:bodyPr wrap="none" rtlCol="0">
            <a:spAutoFit/>
          </a:bodyPr>
          <a:lstStyle/>
          <a:p>
            <a:r>
              <a:rPr lang="fr-FR" b="1" dirty="0" err="1"/>
              <a:t>Hydrology</a:t>
            </a:r>
            <a:endParaRPr lang="fr-FR" b="1" dirty="0"/>
          </a:p>
        </p:txBody>
      </p:sp>
    </p:spTree>
    <p:extLst>
      <p:ext uri="{BB962C8B-B14F-4D97-AF65-F5344CB8AC3E}">
        <p14:creationId xmlns:p14="http://schemas.microsoft.com/office/powerpoint/2010/main" val="114834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9697371-1A8D-4120-C5BE-C9CF5447572A}"/>
              </a:ext>
            </a:extLst>
          </p:cNvPr>
          <p:cNvSpPr txBox="1"/>
          <p:nvPr/>
        </p:nvSpPr>
        <p:spPr>
          <a:xfrm>
            <a:off x="61646" y="355816"/>
            <a:ext cx="12056781" cy="1477328"/>
          </a:xfrm>
          <a:prstGeom prst="rect">
            <a:avLst/>
          </a:prstGeom>
          <a:noFill/>
        </p:spPr>
        <p:txBody>
          <a:bodyPr wrap="square" rtlCol="0">
            <a:spAutoFit/>
          </a:bodyPr>
          <a:lstStyle/>
          <a:p>
            <a:r>
              <a:rPr lang="fr-FR" dirty="0">
                <a:effectLst/>
                <a:latin typeface="Helvetica" pitchFamily="2" charset="0"/>
              </a:rPr>
              <a:t>The </a:t>
            </a:r>
            <a:r>
              <a:rPr lang="fr-FR" dirty="0" err="1">
                <a:effectLst/>
                <a:latin typeface="Helvetica" pitchFamily="2" charset="0"/>
              </a:rPr>
              <a:t>study</a:t>
            </a:r>
            <a:r>
              <a:rPr lang="fr-FR" dirty="0">
                <a:effectLst/>
                <a:latin typeface="Helvetica" pitchFamily="2" charset="0"/>
              </a:rPr>
              <a:t> area </a:t>
            </a:r>
            <a:r>
              <a:rPr lang="fr-FR" dirty="0" err="1">
                <a:effectLst/>
                <a:latin typeface="Helvetica" pitchFamily="2" charset="0"/>
              </a:rPr>
              <a:t>contains</a:t>
            </a:r>
            <a:r>
              <a:rPr lang="fr-FR" dirty="0">
                <a:effectLst/>
                <a:latin typeface="Helvetica" pitchFamily="2" charset="0"/>
              </a:rPr>
              <a:t> </a:t>
            </a:r>
            <a:r>
              <a:rPr lang="fr-FR" dirty="0" err="1">
                <a:effectLst/>
                <a:latin typeface="Helvetica" pitchFamily="2" charset="0"/>
              </a:rPr>
              <a:t>two</a:t>
            </a:r>
            <a:r>
              <a:rPr lang="fr-FR" dirty="0">
                <a:effectLst/>
                <a:latin typeface="Helvetica" pitchFamily="2" charset="0"/>
              </a:rPr>
              <a:t> </a:t>
            </a:r>
            <a:r>
              <a:rPr lang="fr-FR" dirty="0" err="1">
                <a:effectLst/>
                <a:latin typeface="Helvetica" pitchFamily="2" charset="0"/>
              </a:rPr>
              <a:t>superimposed</a:t>
            </a:r>
            <a:r>
              <a:rPr lang="fr-FR" dirty="0">
                <a:effectLst/>
                <a:latin typeface="Helvetica" pitchFamily="2" charset="0"/>
              </a:rPr>
              <a:t> and </a:t>
            </a:r>
            <a:r>
              <a:rPr lang="fr-FR" dirty="0" err="1">
                <a:effectLst/>
                <a:latin typeface="Helvetica" pitchFamily="2" charset="0"/>
              </a:rPr>
              <a:t>independent</a:t>
            </a:r>
            <a:r>
              <a:rPr lang="fr-FR" dirty="0">
                <a:effectLst/>
                <a:latin typeface="Helvetica" pitchFamily="2" charset="0"/>
              </a:rPr>
              <a:t> nappes </a:t>
            </a:r>
            <a:r>
              <a:rPr lang="fr-FR" dirty="0" err="1">
                <a:effectLst/>
                <a:latin typeface="Helvetica" pitchFamily="2" charset="0"/>
              </a:rPr>
              <a:t>with</a:t>
            </a:r>
            <a:r>
              <a:rPr lang="fr-FR" dirty="0">
                <a:effectLst/>
                <a:latin typeface="Helvetica" pitchFamily="2" charset="0"/>
              </a:rPr>
              <a:t> </a:t>
            </a:r>
            <a:r>
              <a:rPr lang="fr-FR" dirty="0" err="1">
                <a:effectLst/>
                <a:latin typeface="Helvetica" pitchFamily="2" charset="0"/>
              </a:rPr>
              <a:t>different</a:t>
            </a:r>
            <a:r>
              <a:rPr lang="fr-FR" dirty="0">
                <a:effectLst/>
                <a:latin typeface="Helvetica" pitchFamily="2" charset="0"/>
              </a:rPr>
              <a:t> </a:t>
            </a:r>
            <a:r>
              <a:rPr lang="fr-FR" dirty="0" err="1">
                <a:effectLst/>
                <a:latin typeface="Helvetica" pitchFamily="2" charset="0"/>
              </a:rPr>
              <a:t>morphological</a:t>
            </a:r>
            <a:r>
              <a:rPr lang="fr-FR" dirty="0">
                <a:effectLst/>
                <a:latin typeface="Helvetica" pitchFamily="2" charset="0"/>
              </a:rPr>
              <a:t> </a:t>
            </a:r>
            <a:r>
              <a:rPr lang="fr-FR" dirty="0" err="1">
                <a:effectLst/>
                <a:latin typeface="Helvetica" pitchFamily="2" charset="0"/>
              </a:rPr>
              <a:t>characteristics</a:t>
            </a:r>
            <a:r>
              <a:rPr lang="fr-FR" dirty="0">
                <a:effectLst/>
                <a:latin typeface="Helvetica" pitchFamily="2" charset="0"/>
              </a:rPr>
              <a:t>. </a:t>
            </a:r>
            <a:r>
              <a:rPr lang="fr-FR" dirty="0" err="1">
                <a:effectLst/>
                <a:latin typeface="Helvetica" pitchFamily="2" charset="0"/>
              </a:rPr>
              <a:t>These</a:t>
            </a:r>
            <a:r>
              <a:rPr lang="fr-FR" dirty="0">
                <a:effectLst/>
                <a:latin typeface="Helvetica" pitchFamily="2" charset="0"/>
              </a:rPr>
              <a:t> are i) a water table </a:t>
            </a:r>
            <a:r>
              <a:rPr lang="fr-FR" dirty="0" err="1">
                <a:effectLst/>
                <a:latin typeface="Helvetica" pitchFamily="2" charset="0"/>
              </a:rPr>
              <a:t>trapped</a:t>
            </a:r>
            <a:r>
              <a:rPr lang="fr-FR" dirty="0">
                <a:effectLst/>
                <a:latin typeface="Helvetica" pitchFamily="2" charset="0"/>
              </a:rPr>
              <a:t> in the </a:t>
            </a:r>
            <a:r>
              <a:rPr lang="fr-FR" dirty="0" err="1">
                <a:effectLst/>
                <a:latin typeface="Helvetica" pitchFamily="2" charset="0"/>
              </a:rPr>
              <a:t>alterites</a:t>
            </a:r>
            <a:r>
              <a:rPr lang="fr-FR" dirty="0">
                <a:effectLst/>
                <a:latin typeface="Helvetica" pitchFamily="2" charset="0"/>
              </a:rPr>
              <a:t> </a:t>
            </a:r>
            <a:r>
              <a:rPr lang="fr-FR" dirty="0" err="1">
                <a:effectLst/>
                <a:latin typeface="Helvetica" pitchFamily="2" charset="0"/>
              </a:rPr>
              <a:t>with</a:t>
            </a:r>
            <a:r>
              <a:rPr lang="fr-FR" dirty="0">
                <a:effectLst/>
                <a:latin typeface="Helvetica" pitchFamily="2" charset="0"/>
              </a:rPr>
              <a:t> a </a:t>
            </a:r>
            <a:r>
              <a:rPr lang="fr-FR" dirty="0" err="1">
                <a:effectLst/>
                <a:latin typeface="Helvetica" pitchFamily="2" charset="0"/>
              </a:rPr>
              <a:t>clayey</a:t>
            </a:r>
            <a:r>
              <a:rPr lang="fr-FR" dirty="0">
                <a:effectLst/>
                <a:latin typeface="Helvetica" pitchFamily="2" charset="0"/>
              </a:rPr>
              <a:t> and capacitive composition, and ii) a water table </a:t>
            </a:r>
            <a:r>
              <a:rPr lang="fr-FR" dirty="0" err="1">
                <a:effectLst/>
                <a:latin typeface="Helvetica" pitchFamily="2" charset="0"/>
              </a:rPr>
              <a:t>enclosed</a:t>
            </a:r>
            <a:r>
              <a:rPr lang="fr-FR" dirty="0">
                <a:effectLst/>
                <a:latin typeface="Helvetica" pitchFamily="2" charset="0"/>
              </a:rPr>
              <a:t> in the </a:t>
            </a:r>
            <a:r>
              <a:rPr lang="fr-FR" dirty="0" err="1">
                <a:effectLst/>
                <a:latin typeface="Helvetica" pitchFamily="2" charset="0"/>
              </a:rPr>
              <a:t>fractured</a:t>
            </a:r>
            <a:r>
              <a:rPr lang="fr-FR" dirty="0">
                <a:effectLst/>
                <a:latin typeface="Helvetica" pitchFamily="2" charset="0"/>
              </a:rPr>
              <a:t> horizon, </a:t>
            </a:r>
            <a:r>
              <a:rPr lang="fr-FR" dirty="0" err="1">
                <a:effectLst/>
                <a:latin typeface="Helvetica" pitchFamily="2" charset="0"/>
              </a:rPr>
              <a:t>which</a:t>
            </a:r>
            <a:r>
              <a:rPr lang="fr-FR" dirty="0">
                <a:effectLst/>
                <a:latin typeface="Helvetica" pitchFamily="2" charset="0"/>
              </a:rPr>
              <a:t> </a:t>
            </a:r>
            <a:r>
              <a:rPr lang="fr-FR" dirty="0" err="1">
                <a:effectLst/>
                <a:latin typeface="Helvetica" pitchFamily="2" charset="0"/>
              </a:rPr>
              <a:t>is</a:t>
            </a:r>
            <a:r>
              <a:rPr lang="fr-FR" dirty="0">
                <a:effectLst/>
                <a:latin typeface="Helvetica" pitchFamily="2" charset="0"/>
              </a:rPr>
              <a:t> </a:t>
            </a:r>
            <a:r>
              <a:rPr lang="fr-FR" dirty="0" err="1">
                <a:effectLst/>
                <a:latin typeface="Helvetica" pitchFamily="2" charset="0"/>
              </a:rPr>
              <a:t>known</a:t>
            </a:r>
            <a:r>
              <a:rPr lang="fr-FR" dirty="0">
                <a:effectLst/>
                <a:latin typeface="Helvetica" pitchFamily="2" charset="0"/>
              </a:rPr>
              <a:t> to </a:t>
            </a:r>
            <a:r>
              <a:rPr lang="fr-FR" dirty="0" err="1">
                <a:effectLst/>
                <a:latin typeface="Helvetica" pitchFamily="2" charset="0"/>
              </a:rPr>
              <a:t>be</a:t>
            </a:r>
            <a:r>
              <a:rPr lang="fr-FR" dirty="0">
                <a:effectLst/>
                <a:latin typeface="Helvetica" pitchFamily="2" charset="0"/>
              </a:rPr>
              <a:t> transmissive (more </a:t>
            </a:r>
            <a:r>
              <a:rPr lang="fr-FR" dirty="0" err="1">
                <a:effectLst/>
                <a:latin typeface="Helvetica" pitchFamily="2" charset="0"/>
              </a:rPr>
              <a:t>permeable</a:t>
            </a:r>
            <a:r>
              <a:rPr lang="fr-FR" dirty="0">
                <a:effectLst/>
                <a:latin typeface="Helvetica" pitchFamily="2" charset="0"/>
              </a:rPr>
              <a:t> </a:t>
            </a:r>
            <a:r>
              <a:rPr lang="fr-FR" dirty="0" err="1">
                <a:effectLst/>
                <a:latin typeface="Helvetica" pitchFamily="2" charset="0"/>
              </a:rPr>
              <a:t>than</a:t>
            </a:r>
            <a:r>
              <a:rPr lang="fr-FR" dirty="0">
                <a:effectLst/>
                <a:latin typeface="Helvetica" pitchFamily="2" charset="0"/>
              </a:rPr>
              <a:t> the first system). The flow direction of </a:t>
            </a:r>
            <a:r>
              <a:rPr lang="fr-FR" dirty="0" err="1">
                <a:effectLst/>
                <a:latin typeface="Helvetica" pitchFamily="2" charset="0"/>
              </a:rPr>
              <a:t>these</a:t>
            </a:r>
            <a:r>
              <a:rPr lang="fr-FR" dirty="0">
                <a:effectLst/>
                <a:latin typeface="Helvetica" pitchFamily="2" charset="0"/>
              </a:rPr>
              <a:t> </a:t>
            </a:r>
            <a:r>
              <a:rPr lang="fr-FR" dirty="0" err="1">
                <a:effectLst/>
                <a:latin typeface="Helvetica" pitchFamily="2" charset="0"/>
              </a:rPr>
              <a:t>two</a:t>
            </a:r>
            <a:r>
              <a:rPr lang="fr-FR" dirty="0">
                <a:effectLst/>
                <a:latin typeface="Helvetica" pitchFamily="2" charset="0"/>
              </a:rPr>
              <a:t> </a:t>
            </a:r>
            <a:r>
              <a:rPr lang="fr-FR" dirty="0" err="1">
                <a:effectLst/>
                <a:latin typeface="Helvetica" pitchFamily="2" charset="0"/>
              </a:rPr>
              <a:t>reservoirs</a:t>
            </a:r>
            <a:r>
              <a:rPr lang="fr-FR" dirty="0">
                <a:effectLst/>
                <a:latin typeface="Helvetica" pitchFamily="2" charset="0"/>
              </a:rPr>
              <a:t> </a:t>
            </a:r>
            <a:r>
              <a:rPr lang="fr-FR" dirty="0" err="1">
                <a:effectLst/>
                <a:latin typeface="Helvetica" pitchFamily="2" charset="0"/>
              </a:rPr>
              <a:t>is</a:t>
            </a:r>
            <a:r>
              <a:rPr lang="fr-FR" dirty="0">
                <a:effectLst/>
                <a:latin typeface="Helvetica" pitchFamily="2" charset="0"/>
              </a:rPr>
              <a:t> </a:t>
            </a:r>
            <a:r>
              <a:rPr lang="fr-FR" b="1" dirty="0" err="1">
                <a:solidFill>
                  <a:srgbClr val="00B0F0"/>
                </a:solidFill>
                <a:effectLst/>
                <a:latin typeface="Helvetica" pitchFamily="2" charset="0"/>
              </a:rPr>
              <a:t>from</a:t>
            </a:r>
            <a:r>
              <a:rPr lang="fr-FR" b="1" dirty="0">
                <a:solidFill>
                  <a:srgbClr val="00B0F0"/>
                </a:solidFill>
                <a:effectLst/>
                <a:latin typeface="Helvetica" pitchFamily="2" charset="0"/>
              </a:rPr>
              <a:t> </a:t>
            </a:r>
            <a:r>
              <a:rPr lang="fr-FR" b="1" dirty="0" err="1">
                <a:solidFill>
                  <a:srgbClr val="00B0F0"/>
                </a:solidFill>
                <a:effectLst/>
                <a:latin typeface="Helvetica" pitchFamily="2" charset="0"/>
              </a:rPr>
              <a:t>south</a:t>
            </a:r>
            <a:r>
              <a:rPr lang="fr-FR" b="1" dirty="0">
                <a:solidFill>
                  <a:srgbClr val="00B0F0"/>
                </a:solidFill>
                <a:effectLst/>
                <a:latin typeface="Helvetica" pitchFamily="2" charset="0"/>
              </a:rPr>
              <a:t> to </a:t>
            </a:r>
            <a:r>
              <a:rPr lang="fr-FR" b="1" dirty="0" err="1">
                <a:solidFill>
                  <a:srgbClr val="00B0F0"/>
                </a:solidFill>
                <a:effectLst/>
                <a:latin typeface="Helvetica" pitchFamily="2" charset="0"/>
              </a:rPr>
              <a:t>north</a:t>
            </a:r>
            <a:r>
              <a:rPr lang="fr-FR" b="1" dirty="0">
                <a:solidFill>
                  <a:srgbClr val="00B0F0"/>
                </a:solidFill>
                <a:effectLst/>
                <a:latin typeface="Helvetica" pitchFamily="2" charset="0"/>
              </a:rPr>
              <a:t> and </a:t>
            </a:r>
            <a:r>
              <a:rPr lang="fr-FR" b="1" dirty="0" err="1">
                <a:solidFill>
                  <a:srgbClr val="00B0F0"/>
                </a:solidFill>
                <a:effectLst/>
                <a:latin typeface="Helvetica" pitchFamily="2" charset="0"/>
              </a:rPr>
              <a:t>then</a:t>
            </a:r>
            <a:r>
              <a:rPr lang="fr-FR" b="1" dirty="0">
                <a:solidFill>
                  <a:srgbClr val="00B0F0"/>
                </a:solidFill>
                <a:effectLst/>
                <a:latin typeface="Helvetica" pitchFamily="2" charset="0"/>
              </a:rPr>
              <a:t> </a:t>
            </a:r>
            <a:r>
              <a:rPr lang="fr-FR" b="1" dirty="0" err="1">
                <a:solidFill>
                  <a:srgbClr val="00B0F0"/>
                </a:solidFill>
                <a:effectLst/>
                <a:latin typeface="Helvetica" pitchFamily="2" charset="0"/>
              </a:rPr>
              <a:t>east</a:t>
            </a:r>
            <a:r>
              <a:rPr lang="fr-FR" b="1" dirty="0">
                <a:solidFill>
                  <a:srgbClr val="00B0F0"/>
                </a:solidFill>
                <a:effectLst/>
                <a:latin typeface="Helvetica" pitchFamily="2" charset="0"/>
              </a:rPr>
              <a:t>, </a:t>
            </a:r>
            <a:r>
              <a:rPr lang="fr-FR" b="1" dirty="0" err="1">
                <a:solidFill>
                  <a:srgbClr val="00B0F0"/>
                </a:solidFill>
                <a:effectLst/>
                <a:latin typeface="Helvetica" pitchFamily="2" charset="0"/>
              </a:rPr>
              <a:t>following</a:t>
            </a:r>
            <a:r>
              <a:rPr lang="fr-FR" b="1" dirty="0">
                <a:solidFill>
                  <a:srgbClr val="00B0F0"/>
                </a:solidFill>
                <a:effectLst/>
                <a:latin typeface="Helvetica" pitchFamily="2" charset="0"/>
              </a:rPr>
              <a:t> the direction of the Ruisseau </a:t>
            </a:r>
            <a:r>
              <a:rPr lang="fr-FR" b="1" dirty="0" err="1">
                <a:solidFill>
                  <a:srgbClr val="00B0F0"/>
                </a:solidFill>
                <a:effectLst/>
                <a:latin typeface="Helvetica" pitchFamily="2" charset="0"/>
              </a:rPr>
              <a:t>Jouha</a:t>
            </a:r>
            <a:r>
              <a:rPr lang="fr-FR" dirty="0">
                <a:effectLst/>
                <a:latin typeface="Helvetica" pitchFamily="2" charset="0"/>
              </a:rPr>
              <a:t>. </a:t>
            </a:r>
            <a:endParaRPr lang="fr-FR" dirty="0"/>
          </a:p>
        </p:txBody>
      </p:sp>
      <p:sp>
        <p:nvSpPr>
          <p:cNvPr id="5" name="ZoneTexte 4">
            <a:extLst>
              <a:ext uri="{FF2B5EF4-FFF2-40B4-BE49-F238E27FC236}">
                <a16:creationId xmlns:a16="http://schemas.microsoft.com/office/drawing/2014/main" id="{FB6296DC-D3FE-3937-4184-E6D57891448C}"/>
              </a:ext>
            </a:extLst>
          </p:cNvPr>
          <p:cNvSpPr txBox="1"/>
          <p:nvPr/>
        </p:nvSpPr>
        <p:spPr>
          <a:xfrm>
            <a:off x="-1" y="0"/>
            <a:ext cx="1623577" cy="369332"/>
          </a:xfrm>
          <a:prstGeom prst="rect">
            <a:avLst/>
          </a:prstGeom>
          <a:solidFill>
            <a:schemeClr val="accent4"/>
          </a:solidFill>
        </p:spPr>
        <p:txBody>
          <a:bodyPr wrap="square" rtlCol="0">
            <a:spAutoFit/>
          </a:bodyPr>
          <a:lstStyle/>
          <a:p>
            <a:r>
              <a:rPr lang="fr-FR" b="1" dirty="0" err="1"/>
              <a:t>Hydrology</a:t>
            </a:r>
            <a:endParaRPr lang="fr-FR" b="1" dirty="0"/>
          </a:p>
        </p:txBody>
      </p:sp>
      <p:pic>
        <p:nvPicPr>
          <p:cNvPr id="7" name="Image 6">
            <a:extLst>
              <a:ext uri="{FF2B5EF4-FFF2-40B4-BE49-F238E27FC236}">
                <a16:creationId xmlns:a16="http://schemas.microsoft.com/office/drawing/2014/main" id="{64FB5E73-E526-8B98-6903-F52EA1B04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56" y="1492885"/>
            <a:ext cx="5581784" cy="5365115"/>
          </a:xfrm>
          <a:prstGeom prst="rect">
            <a:avLst/>
          </a:prstGeom>
        </p:spPr>
      </p:pic>
      <p:sp>
        <p:nvSpPr>
          <p:cNvPr id="8" name="ZoneTexte 7">
            <a:extLst>
              <a:ext uri="{FF2B5EF4-FFF2-40B4-BE49-F238E27FC236}">
                <a16:creationId xmlns:a16="http://schemas.microsoft.com/office/drawing/2014/main" id="{C92A237F-9808-D39C-AAD9-E43D53E847CB}"/>
              </a:ext>
            </a:extLst>
          </p:cNvPr>
          <p:cNvSpPr txBox="1"/>
          <p:nvPr/>
        </p:nvSpPr>
        <p:spPr>
          <a:xfrm>
            <a:off x="8776138" y="4277710"/>
            <a:ext cx="3090041" cy="646331"/>
          </a:xfrm>
          <a:prstGeom prst="rect">
            <a:avLst/>
          </a:prstGeom>
          <a:solidFill>
            <a:schemeClr val="accent4"/>
          </a:solidFill>
        </p:spPr>
        <p:txBody>
          <a:bodyPr wrap="square" rtlCol="0">
            <a:spAutoFit/>
          </a:bodyPr>
          <a:lstStyle/>
          <a:p>
            <a:r>
              <a:rPr lang="fr-FR" dirty="0" err="1"/>
              <a:t>Watertable</a:t>
            </a:r>
            <a:r>
              <a:rPr lang="fr-FR" dirty="0"/>
              <a:t> </a:t>
            </a:r>
            <a:r>
              <a:rPr lang="fr-FR" dirty="0" err="1"/>
              <a:t>level</a:t>
            </a:r>
            <a:r>
              <a:rPr lang="fr-FR" dirty="0"/>
              <a:t> and sens of water flow</a:t>
            </a:r>
          </a:p>
        </p:txBody>
      </p:sp>
    </p:spTree>
    <p:extLst>
      <p:ext uri="{BB962C8B-B14F-4D97-AF65-F5344CB8AC3E}">
        <p14:creationId xmlns:p14="http://schemas.microsoft.com/office/powerpoint/2010/main" val="2095560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F64A9B6-EF5F-6A23-92FA-03ED7F85C9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78354"/>
            <a:ext cx="7874181" cy="4351338"/>
          </a:xfrm>
        </p:spPr>
      </p:pic>
      <p:pic>
        <p:nvPicPr>
          <p:cNvPr id="7" name="Image 6">
            <a:extLst>
              <a:ext uri="{FF2B5EF4-FFF2-40B4-BE49-F238E27FC236}">
                <a16:creationId xmlns:a16="http://schemas.microsoft.com/office/drawing/2014/main" id="{0AFC6047-98AF-DE8B-B8D2-18C0C4EC1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936" y="1751103"/>
            <a:ext cx="2344728" cy="2214723"/>
          </a:xfrm>
          <a:prstGeom prst="rect">
            <a:avLst/>
          </a:prstGeom>
        </p:spPr>
      </p:pic>
      <p:sp>
        <p:nvSpPr>
          <p:cNvPr id="8" name="ZoneTexte 7">
            <a:extLst>
              <a:ext uri="{FF2B5EF4-FFF2-40B4-BE49-F238E27FC236}">
                <a16:creationId xmlns:a16="http://schemas.microsoft.com/office/drawing/2014/main" id="{335BFBB1-8AC1-04CD-5471-EB255CBEEA6D}"/>
              </a:ext>
            </a:extLst>
          </p:cNvPr>
          <p:cNvSpPr txBox="1"/>
          <p:nvPr/>
        </p:nvSpPr>
        <p:spPr>
          <a:xfrm>
            <a:off x="8681662" y="3965826"/>
            <a:ext cx="1283300" cy="369332"/>
          </a:xfrm>
          <a:prstGeom prst="rect">
            <a:avLst/>
          </a:prstGeom>
          <a:noFill/>
        </p:spPr>
        <p:txBody>
          <a:bodyPr wrap="none" rtlCol="0">
            <a:spAutoFit/>
          </a:bodyPr>
          <a:lstStyle/>
          <a:p>
            <a:r>
              <a:rPr lang="fr-FR" dirty="0"/>
              <a:t>0-3m </a:t>
            </a:r>
            <a:r>
              <a:rPr lang="fr-FR" dirty="0" err="1"/>
              <a:t>depth</a:t>
            </a:r>
            <a:endParaRPr lang="fr-FR" dirty="0"/>
          </a:p>
        </p:txBody>
      </p:sp>
      <p:sp>
        <p:nvSpPr>
          <p:cNvPr id="9" name="ZoneTexte 8">
            <a:extLst>
              <a:ext uri="{FF2B5EF4-FFF2-40B4-BE49-F238E27FC236}">
                <a16:creationId xmlns:a16="http://schemas.microsoft.com/office/drawing/2014/main" id="{355BE2D5-8703-259D-CA36-5A6DD7448B99}"/>
              </a:ext>
            </a:extLst>
          </p:cNvPr>
          <p:cNvSpPr txBox="1"/>
          <p:nvPr/>
        </p:nvSpPr>
        <p:spPr>
          <a:xfrm>
            <a:off x="390418" y="206388"/>
            <a:ext cx="2411622" cy="369332"/>
          </a:xfrm>
          <a:prstGeom prst="rect">
            <a:avLst/>
          </a:prstGeom>
          <a:solidFill>
            <a:schemeClr val="accent4"/>
          </a:solidFill>
        </p:spPr>
        <p:txBody>
          <a:bodyPr wrap="none" rtlCol="0">
            <a:spAutoFit/>
          </a:bodyPr>
          <a:lstStyle/>
          <a:p>
            <a:r>
              <a:rPr lang="fr-FR" b="1" dirty="0" err="1"/>
              <a:t>Soil</a:t>
            </a:r>
            <a:r>
              <a:rPr lang="fr-FR" b="1" dirty="0"/>
              <a:t> TPH contamination</a:t>
            </a:r>
          </a:p>
        </p:txBody>
      </p:sp>
    </p:spTree>
    <p:extLst>
      <p:ext uri="{BB962C8B-B14F-4D97-AF65-F5344CB8AC3E}">
        <p14:creationId xmlns:p14="http://schemas.microsoft.com/office/powerpoint/2010/main" val="1771800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60E0873-A803-5E42-FE73-201B49C24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789" y="1514585"/>
            <a:ext cx="4024673" cy="4137845"/>
          </a:xfrm>
          <a:prstGeom prst="rect">
            <a:avLst/>
          </a:prstGeom>
        </p:spPr>
      </p:pic>
      <p:pic>
        <p:nvPicPr>
          <p:cNvPr id="7" name="Image 6">
            <a:extLst>
              <a:ext uri="{FF2B5EF4-FFF2-40B4-BE49-F238E27FC236}">
                <a16:creationId xmlns:a16="http://schemas.microsoft.com/office/drawing/2014/main" id="{007DD523-C3E1-34BE-D425-AEDC9B2BD3E5}"/>
              </a:ext>
            </a:extLst>
          </p:cNvPr>
          <p:cNvPicPr>
            <a:picLocks noChangeAspect="1"/>
          </p:cNvPicPr>
          <p:nvPr/>
        </p:nvPicPr>
        <p:blipFill rotWithShape="1">
          <a:blip r:embed="rId3">
            <a:extLst>
              <a:ext uri="{28A0092B-C50C-407E-A947-70E740481C1C}">
                <a14:useLocalDpi xmlns:a14="http://schemas.microsoft.com/office/drawing/2010/main" val="0"/>
              </a:ext>
            </a:extLst>
          </a:blip>
          <a:srcRect l="14338" r="13485"/>
          <a:stretch/>
        </p:blipFill>
        <p:spPr>
          <a:xfrm>
            <a:off x="24314" y="1514585"/>
            <a:ext cx="4436475" cy="4570578"/>
          </a:xfrm>
          <a:prstGeom prst="rect">
            <a:avLst/>
          </a:prstGeom>
        </p:spPr>
      </p:pic>
      <p:pic>
        <p:nvPicPr>
          <p:cNvPr id="9" name="Image 8">
            <a:extLst>
              <a:ext uri="{FF2B5EF4-FFF2-40B4-BE49-F238E27FC236}">
                <a16:creationId xmlns:a16="http://schemas.microsoft.com/office/drawing/2014/main" id="{D2BC52F6-D9F4-B2A1-B7C9-DF216DC494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193" y="1514585"/>
            <a:ext cx="3444807" cy="4137845"/>
          </a:xfrm>
          <a:prstGeom prst="rect">
            <a:avLst/>
          </a:prstGeom>
        </p:spPr>
      </p:pic>
      <p:sp>
        <p:nvSpPr>
          <p:cNvPr id="10" name="ZoneTexte 9">
            <a:extLst>
              <a:ext uri="{FF2B5EF4-FFF2-40B4-BE49-F238E27FC236}">
                <a16:creationId xmlns:a16="http://schemas.microsoft.com/office/drawing/2014/main" id="{AF856E7B-0362-7007-DDCE-C2419C8208CE}"/>
              </a:ext>
            </a:extLst>
          </p:cNvPr>
          <p:cNvSpPr txBox="1"/>
          <p:nvPr/>
        </p:nvSpPr>
        <p:spPr>
          <a:xfrm>
            <a:off x="390418" y="206388"/>
            <a:ext cx="3350341" cy="369332"/>
          </a:xfrm>
          <a:prstGeom prst="rect">
            <a:avLst/>
          </a:prstGeom>
          <a:solidFill>
            <a:schemeClr val="accent4"/>
          </a:solidFill>
        </p:spPr>
        <p:txBody>
          <a:bodyPr wrap="none" rtlCol="0">
            <a:spAutoFit/>
          </a:bodyPr>
          <a:lstStyle/>
          <a:p>
            <a:r>
              <a:rPr lang="fr-FR" b="1" dirty="0" err="1"/>
              <a:t>Groundwater</a:t>
            </a:r>
            <a:r>
              <a:rPr lang="fr-FR" b="1" dirty="0"/>
              <a:t> PHC contamination</a:t>
            </a:r>
          </a:p>
        </p:txBody>
      </p:sp>
    </p:spTree>
    <p:extLst>
      <p:ext uri="{BB962C8B-B14F-4D97-AF65-F5344CB8AC3E}">
        <p14:creationId xmlns:p14="http://schemas.microsoft.com/office/powerpoint/2010/main" val="2867221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7A05A5F-3B51-BF2A-AF8B-2AC612672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340" y="575720"/>
            <a:ext cx="10097530" cy="6096434"/>
          </a:xfrm>
          <a:prstGeom prst="rect">
            <a:avLst/>
          </a:prstGeom>
        </p:spPr>
      </p:pic>
      <p:sp>
        <p:nvSpPr>
          <p:cNvPr id="6" name="ZoneTexte 5">
            <a:extLst>
              <a:ext uri="{FF2B5EF4-FFF2-40B4-BE49-F238E27FC236}">
                <a16:creationId xmlns:a16="http://schemas.microsoft.com/office/drawing/2014/main" id="{0432F6B5-3038-52C2-2392-BC6B45725A00}"/>
              </a:ext>
            </a:extLst>
          </p:cNvPr>
          <p:cNvSpPr txBox="1"/>
          <p:nvPr/>
        </p:nvSpPr>
        <p:spPr>
          <a:xfrm>
            <a:off x="390418" y="206388"/>
            <a:ext cx="2487412" cy="369332"/>
          </a:xfrm>
          <a:prstGeom prst="rect">
            <a:avLst/>
          </a:prstGeom>
          <a:solidFill>
            <a:schemeClr val="accent4"/>
          </a:solidFill>
        </p:spPr>
        <p:txBody>
          <a:bodyPr wrap="none" rtlCol="0">
            <a:spAutoFit/>
          </a:bodyPr>
          <a:lstStyle/>
          <a:p>
            <a:r>
              <a:rPr lang="fr-FR" b="1" dirty="0" err="1"/>
              <a:t>Conceptual</a:t>
            </a:r>
            <a:r>
              <a:rPr lang="fr-FR" b="1" dirty="0"/>
              <a:t> site </a:t>
            </a:r>
            <a:r>
              <a:rPr lang="fr-FR" b="1" dirty="0" err="1"/>
              <a:t>diagram</a:t>
            </a:r>
            <a:endParaRPr lang="fr-FR" b="1" dirty="0"/>
          </a:p>
        </p:txBody>
      </p:sp>
    </p:spTree>
    <p:extLst>
      <p:ext uri="{BB962C8B-B14F-4D97-AF65-F5344CB8AC3E}">
        <p14:creationId xmlns:p14="http://schemas.microsoft.com/office/powerpoint/2010/main" val="572667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D66C444-B0E7-CE39-5EF7-A814DF020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41757" y="2457032"/>
            <a:ext cx="4260421" cy="3195315"/>
          </a:xfrm>
        </p:spPr>
      </p:pic>
      <p:pic>
        <p:nvPicPr>
          <p:cNvPr id="7" name="Image 6">
            <a:extLst>
              <a:ext uri="{FF2B5EF4-FFF2-40B4-BE49-F238E27FC236}">
                <a16:creationId xmlns:a16="http://schemas.microsoft.com/office/drawing/2014/main" id="{17D07229-3C1D-FE79-F257-4385B4F13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89357" y="2615406"/>
            <a:ext cx="3905250" cy="2928938"/>
          </a:xfrm>
          <a:prstGeom prst="rect">
            <a:avLst/>
          </a:prstGeom>
        </p:spPr>
      </p:pic>
      <p:pic>
        <p:nvPicPr>
          <p:cNvPr id="9" name="Image 8">
            <a:extLst>
              <a:ext uri="{FF2B5EF4-FFF2-40B4-BE49-F238E27FC236}">
                <a16:creationId xmlns:a16="http://schemas.microsoft.com/office/drawing/2014/main" id="{E91A41AE-F357-975A-D770-59D5E5035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637834" y="668723"/>
            <a:ext cx="3793524" cy="2845143"/>
          </a:xfrm>
          <a:prstGeom prst="rect">
            <a:avLst/>
          </a:prstGeom>
        </p:spPr>
      </p:pic>
      <p:pic>
        <p:nvPicPr>
          <p:cNvPr id="11" name="Image 10">
            <a:extLst>
              <a:ext uri="{FF2B5EF4-FFF2-40B4-BE49-F238E27FC236}">
                <a16:creationId xmlns:a16="http://schemas.microsoft.com/office/drawing/2014/main" id="{354711F0-F313-099E-8664-2A4A35F06B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9083246" y="2182512"/>
            <a:ext cx="3323968" cy="2492976"/>
          </a:xfrm>
          <a:prstGeom prst="rect">
            <a:avLst/>
          </a:prstGeom>
        </p:spPr>
      </p:pic>
      <p:pic>
        <p:nvPicPr>
          <p:cNvPr id="13" name="Image 12">
            <a:extLst>
              <a:ext uri="{FF2B5EF4-FFF2-40B4-BE49-F238E27FC236}">
                <a16:creationId xmlns:a16="http://schemas.microsoft.com/office/drawing/2014/main" id="{1B362815-FD12-B2F9-C87E-FF22AC5AB7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945529" y="4338723"/>
            <a:ext cx="2767912" cy="2075934"/>
          </a:xfrm>
          <a:prstGeom prst="rect">
            <a:avLst/>
          </a:prstGeom>
        </p:spPr>
      </p:pic>
      <p:sp>
        <p:nvSpPr>
          <p:cNvPr id="14" name="ZoneTexte 13">
            <a:extLst>
              <a:ext uri="{FF2B5EF4-FFF2-40B4-BE49-F238E27FC236}">
                <a16:creationId xmlns:a16="http://schemas.microsoft.com/office/drawing/2014/main" id="{23EF75F5-999A-8A22-321B-D8759C4EBE54}"/>
              </a:ext>
            </a:extLst>
          </p:cNvPr>
          <p:cNvSpPr txBox="1"/>
          <p:nvPr/>
        </p:nvSpPr>
        <p:spPr>
          <a:xfrm>
            <a:off x="390418" y="206388"/>
            <a:ext cx="3044423" cy="369332"/>
          </a:xfrm>
          <a:prstGeom prst="rect">
            <a:avLst/>
          </a:prstGeom>
          <a:solidFill>
            <a:schemeClr val="accent4"/>
          </a:solidFill>
        </p:spPr>
        <p:txBody>
          <a:bodyPr wrap="none" rtlCol="0">
            <a:spAutoFit/>
          </a:bodyPr>
          <a:lstStyle/>
          <a:p>
            <a:r>
              <a:rPr lang="fr-FR" b="1" dirty="0"/>
              <a:t>MIBIREM Sampling April 2023</a:t>
            </a:r>
          </a:p>
        </p:txBody>
      </p:sp>
    </p:spTree>
    <p:extLst>
      <p:ext uri="{BB962C8B-B14F-4D97-AF65-F5344CB8AC3E}">
        <p14:creationId xmlns:p14="http://schemas.microsoft.com/office/powerpoint/2010/main" val="363210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6C72532-F21F-4943-9657-3B1036856F8A}"/>
              </a:ext>
            </a:extLst>
          </p:cNvPr>
          <p:cNvPicPr>
            <a:picLocks noChangeAspect="1"/>
          </p:cNvPicPr>
          <p:nvPr/>
        </p:nvPicPr>
        <p:blipFill rotWithShape="1">
          <a:blip r:embed="rId2"/>
          <a:srcRect l="3554" t="-130" r="4730" b="17535"/>
          <a:stretch/>
        </p:blipFill>
        <p:spPr>
          <a:xfrm>
            <a:off x="568960" y="0"/>
            <a:ext cx="10485120" cy="5313405"/>
          </a:xfrm>
          <a:prstGeom prst="rect">
            <a:avLst/>
          </a:prstGeom>
        </p:spPr>
      </p:pic>
      <p:sp>
        <p:nvSpPr>
          <p:cNvPr id="8" name="Rectangle 7">
            <a:extLst>
              <a:ext uri="{FF2B5EF4-FFF2-40B4-BE49-F238E27FC236}">
                <a16:creationId xmlns:a16="http://schemas.microsoft.com/office/drawing/2014/main" id="{2C75822F-542A-443D-95CF-619E36D66B9D}"/>
              </a:ext>
            </a:extLst>
          </p:cNvPr>
          <p:cNvSpPr/>
          <p:nvPr/>
        </p:nvSpPr>
        <p:spPr>
          <a:xfrm>
            <a:off x="568960" y="0"/>
            <a:ext cx="2306320" cy="211328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orme libre : forme 6">
            <a:extLst>
              <a:ext uri="{FF2B5EF4-FFF2-40B4-BE49-F238E27FC236}">
                <a16:creationId xmlns:a16="http://schemas.microsoft.com/office/drawing/2014/main" id="{5031ADEA-2E47-4328-A85E-40AD9C07B839}"/>
              </a:ext>
            </a:extLst>
          </p:cNvPr>
          <p:cNvSpPr/>
          <p:nvPr/>
        </p:nvSpPr>
        <p:spPr>
          <a:xfrm>
            <a:off x="690880" y="447040"/>
            <a:ext cx="447040" cy="589280"/>
          </a:xfrm>
          <a:custGeom>
            <a:avLst/>
            <a:gdLst>
              <a:gd name="connsiteX0" fmla="*/ 0 w 4927600"/>
              <a:gd name="connsiteY0" fmla="*/ 1259840 h 6360160"/>
              <a:gd name="connsiteX1" fmla="*/ 0 w 4927600"/>
              <a:gd name="connsiteY1" fmla="*/ 1320800 h 6360160"/>
              <a:gd name="connsiteX2" fmla="*/ 589280 w 4927600"/>
              <a:gd name="connsiteY2" fmla="*/ 4947920 h 6360160"/>
              <a:gd name="connsiteX3" fmla="*/ 1910080 w 4927600"/>
              <a:gd name="connsiteY3" fmla="*/ 6360160 h 6360160"/>
              <a:gd name="connsiteX4" fmla="*/ 2824480 w 4927600"/>
              <a:gd name="connsiteY4" fmla="*/ 5689600 h 6360160"/>
              <a:gd name="connsiteX5" fmla="*/ 1330960 w 4927600"/>
              <a:gd name="connsiteY5" fmla="*/ 4074160 h 6360160"/>
              <a:gd name="connsiteX6" fmla="*/ 1940560 w 4927600"/>
              <a:gd name="connsiteY6" fmla="*/ 3108960 h 6360160"/>
              <a:gd name="connsiteX7" fmla="*/ 2214880 w 4927600"/>
              <a:gd name="connsiteY7" fmla="*/ 2357120 h 6360160"/>
              <a:gd name="connsiteX8" fmla="*/ 3556000 w 4927600"/>
              <a:gd name="connsiteY8" fmla="*/ 2092960 h 6360160"/>
              <a:gd name="connsiteX9" fmla="*/ 3444240 w 4927600"/>
              <a:gd name="connsiteY9" fmla="*/ 1899920 h 6360160"/>
              <a:gd name="connsiteX10" fmla="*/ 4765040 w 4927600"/>
              <a:gd name="connsiteY10" fmla="*/ 1046480 h 6360160"/>
              <a:gd name="connsiteX11" fmla="*/ 4927600 w 4927600"/>
              <a:gd name="connsiteY11" fmla="*/ 1137920 h 6360160"/>
              <a:gd name="connsiteX12" fmla="*/ 4805680 w 4927600"/>
              <a:gd name="connsiteY12" fmla="*/ 254000 h 6360160"/>
              <a:gd name="connsiteX13" fmla="*/ 4500880 w 4927600"/>
              <a:gd name="connsiteY13" fmla="*/ 0 h 6360160"/>
              <a:gd name="connsiteX14" fmla="*/ 3881120 w 4927600"/>
              <a:gd name="connsiteY14" fmla="*/ 365760 h 6360160"/>
              <a:gd name="connsiteX15" fmla="*/ 1473200 w 4927600"/>
              <a:gd name="connsiteY15" fmla="*/ 1097280 h 6360160"/>
              <a:gd name="connsiteX16" fmla="*/ 325120 w 4927600"/>
              <a:gd name="connsiteY16" fmla="*/ 1087120 h 6360160"/>
              <a:gd name="connsiteX17" fmla="*/ 0 w 4927600"/>
              <a:gd name="connsiteY17" fmla="*/ 1259840 h 636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7600" h="6360160">
                <a:moveTo>
                  <a:pt x="0" y="1259840"/>
                </a:moveTo>
                <a:lnTo>
                  <a:pt x="0" y="1320800"/>
                </a:lnTo>
                <a:lnTo>
                  <a:pt x="589280" y="4947920"/>
                </a:lnTo>
                <a:lnTo>
                  <a:pt x="1910080" y="6360160"/>
                </a:lnTo>
                <a:lnTo>
                  <a:pt x="2824480" y="5689600"/>
                </a:lnTo>
                <a:lnTo>
                  <a:pt x="1330960" y="4074160"/>
                </a:lnTo>
                <a:lnTo>
                  <a:pt x="1940560" y="3108960"/>
                </a:lnTo>
                <a:lnTo>
                  <a:pt x="2214880" y="2357120"/>
                </a:lnTo>
                <a:lnTo>
                  <a:pt x="3556000" y="2092960"/>
                </a:lnTo>
                <a:lnTo>
                  <a:pt x="3444240" y="1899920"/>
                </a:lnTo>
                <a:lnTo>
                  <a:pt x="4765040" y="1046480"/>
                </a:lnTo>
                <a:lnTo>
                  <a:pt x="4927600" y="1137920"/>
                </a:lnTo>
                <a:lnTo>
                  <a:pt x="4805680" y="254000"/>
                </a:lnTo>
                <a:lnTo>
                  <a:pt x="4500880" y="0"/>
                </a:lnTo>
                <a:lnTo>
                  <a:pt x="3881120" y="365760"/>
                </a:lnTo>
                <a:lnTo>
                  <a:pt x="1473200" y="1097280"/>
                </a:lnTo>
                <a:lnTo>
                  <a:pt x="325120" y="1087120"/>
                </a:lnTo>
                <a:lnTo>
                  <a:pt x="0" y="1259840"/>
                </a:lnTo>
                <a:close/>
              </a:path>
            </a:pathLst>
          </a:custGeom>
          <a:solidFill>
            <a:srgbClr val="896862"/>
          </a:solidFill>
          <a:ln w="19050">
            <a:solidFill>
              <a:srgbClr val="9D2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939EA79-4DFE-4781-B180-1027DDD29D93}"/>
              </a:ext>
            </a:extLst>
          </p:cNvPr>
          <p:cNvSpPr txBox="1"/>
          <p:nvPr/>
        </p:nvSpPr>
        <p:spPr>
          <a:xfrm>
            <a:off x="1375747" y="540994"/>
            <a:ext cx="1351280" cy="584775"/>
          </a:xfrm>
          <a:prstGeom prst="rect">
            <a:avLst/>
          </a:prstGeom>
          <a:noFill/>
        </p:spPr>
        <p:txBody>
          <a:bodyPr wrap="square" rtlCol="0">
            <a:spAutoFit/>
          </a:bodyPr>
          <a:lstStyle/>
          <a:p>
            <a:pPr algn="ctr"/>
            <a:r>
              <a:rPr lang="fr-FR" sz="1600" dirty="0"/>
              <a:t>Renault-Lucienne site</a:t>
            </a:r>
            <a:endParaRPr lang="fr-FR" dirty="0"/>
          </a:p>
        </p:txBody>
      </p:sp>
      <p:pic>
        <p:nvPicPr>
          <p:cNvPr id="11" name="Image 10">
            <a:extLst>
              <a:ext uri="{FF2B5EF4-FFF2-40B4-BE49-F238E27FC236}">
                <a16:creationId xmlns:a16="http://schemas.microsoft.com/office/drawing/2014/main" id="{749830DA-8F48-4C87-863B-09301E6D1357}"/>
              </a:ext>
            </a:extLst>
          </p:cNvPr>
          <p:cNvPicPr>
            <a:picLocks noChangeAspect="1"/>
          </p:cNvPicPr>
          <p:nvPr/>
        </p:nvPicPr>
        <p:blipFill>
          <a:blip r:embed="rId3"/>
          <a:stretch>
            <a:fillRect/>
          </a:stretch>
        </p:blipFill>
        <p:spPr>
          <a:xfrm>
            <a:off x="599909" y="1215220"/>
            <a:ext cx="565482" cy="282741"/>
          </a:xfrm>
          <a:prstGeom prst="rect">
            <a:avLst/>
          </a:prstGeom>
        </p:spPr>
      </p:pic>
      <p:pic>
        <p:nvPicPr>
          <p:cNvPr id="12" name="Image 11">
            <a:extLst>
              <a:ext uri="{FF2B5EF4-FFF2-40B4-BE49-F238E27FC236}">
                <a16:creationId xmlns:a16="http://schemas.microsoft.com/office/drawing/2014/main" id="{1F3389B2-08FE-4C16-9A33-FA3C40D884B2}"/>
              </a:ext>
            </a:extLst>
          </p:cNvPr>
          <p:cNvPicPr>
            <a:picLocks noChangeAspect="1"/>
          </p:cNvPicPr>
          <p:nvPr/>
        </p:nvPicPr>
        <p:blipFill>
          <a:blip r:embed="rId4"/>
          <a:stretch>
            <a:fillRect/>
          </a:stretch>
        </p:blipFill>
        <p:spPr>
          <a:xfrm>
            <a:off x="585028" y="1676861"/>
            <a:ext cx="595243" cy="282740"/>
          </a:xfrm>
          <a:prstGeom prst="rect">
            <a:avLst/>
          </a:prstGeom>
        </p:spPr>
      </p:pic>
      <p:sp>
        <p:nvSpPr>
          <p:cNvPr id="13" name="ZoneTexte 12">
            <a:extLst>
              <a:ext uri="{FF2B5EF4-FFF2-40B4-BE49-F238E27FC236}">
                <a16:creationId xmlns:a16="http://schemas.microsoft.com/office/drawing/2014/main" id="{A926A8D3-36A0-4865-93C3-1DFEDCE17EDE}"/>
              </a:ext>
            </a:extLst>
          </p:cNvPr>
          <p:cNvSpPr txBox="1"/>
          <p:nvPr/>
        </p:nvSpPr>
        <p:spPr>
          <a:xfrm>
            <a:off x="1319115" y="1187313"/>
            <a:ext cx="1464544" cy="338554"/>
          </a:xfrm>
          <a:prstGeom prst="rect">
            <a:avLst/>
          </a:prstGeom>
          <a:noFill/>
        </p:spPr>
        <p:txBody>
          <a:bodyPr wrap="square" rtlCol="0">
            <a:spAutoFit/>
          </a:bodyPr>
          <a:lstStyle/>
          <a:p>
            <a:pPr algn="ctr"/>
            <a:r>
              <a:rPr lang="fr-FR" sz="1600" dirty="0"/>
              <a:t>Water samples</a:t>
            </a:r>
          </a:p>
        </p:txBody>
      </p:sp>
      <p:sp>
        <p:nvSpPr>
          <p:cNvPr id="14" name="ZoneTexte 13">
            <a:extLst>
              <a:ext uri="{FF2B5EF4-FFF2-40B4-BE49-F238E27FC236}">
                <a16:creationId xmlns:a16="http://schemas.microsoft.com/office/drawing/2014/main" id="{F554B0D0-1EF1-486C-A42E-939E7DAEFBA1}"/>
              </a:ext>
            </a:extLst>
          </p:cNvPr>
          <p:cNvSpPr txBox="1"/>
          <p:nvPr/>
        </p:nvSpPr>
        <p:spPr>
          <a:xfrm>
            <a:off x="1375747" y="1648954"/>
            <a:ext cx="1351280" cy="338554"/>
          </a:xfrm>
          <a:prstGeom prst="rect">
            <a:avLst/>
          </a:prstGeom>
          <a:noFill/>
        </p:spPr>
        <p:txBody>
          <a:bodyPr wrap="square" rtlCol="0">
            <a:spAutoFit/>
          </a:bodyPr>
          <a:lstStyle/>
          <a:p>
            <a:pPr algn="ctr"/>
            <a:r>
              <a:rPr lang="fr-FR" sz="1600" dirty="0"/>
              <a:t>Soil samples</a:t>
            </a:r>
          </a:p>
        </p:txBody>
      </p:sp>
      <p:sp>
        <p:nvSpPr>
          <p:cNvPr id="15" name="ZoneTexte 14">
            <a:extLst>
              <a:ext uri="{FF2B5EF4-FFF2-40B4-BE49-F238E27FC236}">
                <a16:creationId xmlns:a16="http://schemas.microsoft.com/office/drawing/2014/main" id="{A197207D-312E-4DEB-9D9E-3F3D2C7529B2}"/>
              </a:ext>
            </a:extLst>
          </p:cNvPr>
          <p:cNvSpPr txBox="1"/>
          <p:nvPr/>
        </p:nvSpPr>
        <p:spPr>
          <a:xfrm>
            <a:off x="989848" y="49819"/>
            <a:ext cx="1464544" cy="369332"/>
          </a:xfrm>
          <a:prstGeom prst="rect">
            <a:avLst/>
          </a:prstGeom>
          <a:noFill/>
        </p:spPr>
        <p:txBody>
          <a:bodyPr wrap="square" rtlCol="0">
            <a:spAutoFit/>
          </a:bodyPr>
          <a:lstStyle/>
          <a:p>
            <a:pPr algn="ctr"/>
            <a:r>
              <a:rPr lang="fr-FR" b="1" u="sng" dirty="0"/>
              <a:t>Legend</a:t>
            </a:r>
          </a:p>
        </p:txBody>
      </p:sp>
      <p:sp>
        <p:nvSpPr>
          <p:cNvPr id="2" name="Ellipse 1">
            <a:extLst>
              <a:ext uri="{FF2B5EF4-FFF2-40B4-BE49-F238E27FC236}">
                <a16:creationId xmlns:a16="http://schemas.microsoft.com/office/drawing/2014/main" id="{190B5205-4D57-2707-5F8F-D718984A35C0}"/>
              </a:ext>
            </a:extLst>
          </p:cNvPr>
          <p:cNvSpPr/>
          <p:nvPr/>
        </p:nvSpPr>
        <p:spPr>
          <a:xfrm>
            <a:off x="7279241" y="2668782"/>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E7DE32A1-586D-8B94-5294-CDC194DBE05D}"/>
              </a:ext>
            </a:extLst>
          </p:cNvPr>
          <p:cNvSpPr/>
          <p:nvPr/>
        </p:nvSpPr>
        <p:spPr>
          <a:xfrm>
            <a:off x="6424774" y="3684211"/>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551DC791-2EA1-AB70-66E8-95C11C4350BF}"/>
              </a:ext>
            </a:extLst>
          </p:cNvPr>
          <p:cNvSpPr/>
          <p:nvPr/>
        </p:nvSpPr>
        <p:spPr>
          <a:xfrm>
            <a:off x="4534329" y="1407961"/>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6EA28442-8C2B-3A8F-2D7F-D29D930F0E02}"/>
              </a:ext>
            </a:extLst>
          </p:cNvPr>
          <p:cNvSpPr/>
          <p:nvPr/>
        </p:nvSpPr>
        <p:spPr>
          <a:xfrm>
            <a:off x="4791182" y="1933280"/>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riangle 16">
            <a:extLst>
              <a:ext uri="{FF2B5EF4-FFF2-40B4-BE49-F238E27FC236}">
                <a16:creationId xmlns:a16="http://schemas.microsoft.com/office/drawing/2014/main" id="{BEA1098E-14E9-B45A-6874-6EC476AAEA08}"/>
              </a:ext>
            </a:extLst>
          </p:cNvPr>
          <p:cNvSpPr/>
          <p:nvPr/>
        </p:nvSpPr>
        <p:spPr>
          <a:xfrm>
            <a:off x="5229545" y="2848782"/>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17">
            <a:extLst>
              <a:ext uri="{FF2B5EF4-FFF2-40B4-BE49-F238E27FC236}">
                <a16:creationId xmlns:a16="http://schemas.microsoft.com/office/drawing/2014/main" id="{4563C760-A51E-D63A-EC64-C4C7FECB51E5}"/>
              </a:ext>
            </a:extLst>
          </p:cNvPr>
          <p:cNvSpPr/>
          <p:nvPr/>
        </p:nvSpPr>
        <p:spPr>
          <a:xfrm>
            <a:off x="5139545" y="1638173"/>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18">
            <a:extLst>
              <a:ext uri="{FF2B5EF4-FFF2-40B4-BE49-F238E27FC236}">
                <a16:creationId xmlns:a16="http://schemas.microsoft.com/office/drawing/2014/main" id="{9BFEFC99-A714-B8B6-6881-97AD43E0C4E6}"/>
              </a:ext>
            </a:extLst>
          </p:cNvPr>
          <p:cNvSpPr/>
          <p:nvPr/>
        </p:nvSpPr>
        <p:spPr>
          <a:xfrm>
            <a:off x="5528251" y="2232362"/>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riangle 19">
            <a:extLst>
              <a:ext uri="{FF2B5EF4-FFF2-40B4-BE49-F238E27FC236}">
                <a16:creationId xmlns:a16="http://schemas.microsoft.com/office/drawing/2014/main" id="{A640018D-69FC-EBC1-266D-4091C2E80A2E}"/>
              </a:ext>
            </a:extLst>
          </p:cNvPr>
          <p:cNvSpPr/>
          <p:nvPr/>
        </p:nvSpPr>
        <p:spPr>
          <a:xfrm>
            <a:off x="5736729" y="1987508"/>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riangle 20">
            <a:extLst>
              <a:ext uri="{FF2B5EF4-FFF2-40B4-BE49-F238E27FC236}">
                <a16:creationId xmlns:a16="http://schemas.microsoft.com/office/drawing/2014/main" id="{B3F76FE1-B6BC-8FFA-4B56-254F4FFD9820}"/>
              </a:ext>
            </a:extLst>
          </p:cNvPr>
          <p:cNvSpPr/>
          <p:nvPr/>
        </p:nvSpPr>
        <p:spPr>
          <a:xfrm>
            <a:off x="6043444" y="1769728"/>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760D8E2B-2C24-AC42-C90C-42264A51814F}"/>
              </a:ext>
            </a:extLst>
          </p:cNvPr>
          <p:cNvSpPr/>
          <p:nvPr/>
        </p:nvSpPr>
        <p:spPr>
          <a:xfrm>
            <a:off x="6553606" y="1715864"/>
            <a:ext cx="180000" cy="180000"/>
          </a:xfrm>
          <a:prstGeom prst="ellipse">
            <a:avLst/>
          </a:prstGeom>
          <a:pattFill prst="wdUpDiag">
            <a:fgClr>
              <a:srgbClr val="00B0F0"/>
            </a:fgClr>
            <a:bgClr>
              <a:schemeClr val="bg1"/>
            </a:bgClr>
          </a:patt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22A3D987-EECA-CD73-FCD0-5E9FDA2684C1}"/>
              </a:ext>
            </a:extLst>
          </p:cNvPr>
          <p:cNvSpPr txBox="1"/>
          <p:nvPr/>
        </p:nvSpPr>
        <p:spPr>
          <a:xfrm>
            <a:off x="4040659" y="5433951"/>
            <a:ext cx="4578882" cy="646331"/>
          </a:xfrm>
          <a:prstGeom prst="rect">
            <a:avLst/>
          </a:prstGeom>
          <a:noFill/>
        </p:spPr>
        <p:txBody>
          <a:bodyPr wrap="none" rtlCol="0">
            <a:spAutoFit/>
          </a:bodyPr>
          <a:lstStyle/>
          <a:p>
            <a:r>
              <a:rPr lang="fr-FR" dirty="0"/>
              <a:t>- 5 </a:t>
            </a:r>
            <a:r>
              <a:rPr lang="fr-FR" dirty="0" err="1"/>
              <a:t>soil</a:t>
            </a:r>
            <a:r>
              <a:rPr lang="fr-FR" dirty="0"/>
              <a:t> </a:t>
            </a:r>
            <a:r>
              <a:rPr lang="fr-FR" dirty="0" err="1"/>
              <a:t>cores</a:t>
            </a:r>
            <a:r>
              <a:rPr lang="fr-FR" dirty="0"/>
              <a:t> : 2 </a:t>
            </a:r>
            <a:r>
              <a:rPr lang="fr-FR" dirty="0" err="1"/>
              <a:t>samples</a:t>
            </a:r>
            <a:r>
              <a:rPr lang="fr-FR" dirty="0"/>
              <a:t>/</a:t>
            </a:r>
            <a:r>
              <a:rPr lang="fr-FR" dirty="0" err="1"/>
              <a:t>core</a:t>
            </a:r>
            <a:r>
              <a:rPr lang="fr-FR" dirty="0"/>
              <a:t> (0-2m and 2-4m)</a:t>
            </a:r>
          </a:p>
          <a:p>
            <a:r>
              <a:rPr lang="fr-FR" dirty="0"/>
              <a:t>- 4 </a:t>
            </a:r>
            <a:r>
              <a:rPr lang="fr-FR" dirty="0" err="1"/>
              <a:t>groundwater</a:t>
            </a:r>
            <a:r>
              <a:rPr lang="fr-FR" dirty="0"/>
              <a:t> </a:t>
            </a:r>
            <a:r>
              <a:rPr lang="fr-FR" dirty="0" err="1"/>
              <a:t>samples</a:t>
            </a:r>
            <a:endParaRPr lang="fr-FR" dirty="0"/>
          </a:p>
        </p:txBody>
      </p:sp>
      <p:sp>
        <p:nvSpPr>
          <p:cNvPr id="26" name="Triangle 25">
            <a:extLst>
              <a:ext uri="{FF2B5EF4-FFF2-40B4-BE49-F238E27FC236}">
                <a16:creationId xmlns:a16="http://schemas.microsoft.com/office/drawing/2014/main" id="{37AE4144-3D0D-5EDA-3521-6691236D2D71}"/>
              </a:ext>
            </a:extLst>
          </p:cNvPr>
          <p:cNvSpPr/>
          <p:nvPr/>
        </p:nvSpPr>
        <p:spPr>
          <a:xfrm>
            <a:off x="3886774" y="5509611"/>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AFDA1C2B-460D-8D73-C8C9-6C9869C5A6AD}"/>
              </a:ext>
            </a:extLst>
          </p:cNvPr>
          <p:cNvSpPr/>
          <p:nvPr/>
        </p:nvSpPr>
        <p:spPr>
          <a:xfrm>
            <a:off x="3883392" y="5788983"/>
            <a:ext cx="180000" cy="180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22711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6C72532-F21F-4943-9657-3B1036856F8A}"/>
              </a:ext>
            </a:extLst>
          </p:cNvPr>
          <p:cNvPicPr>
            <a:picLocks noChangeAspect="1"/>
          </p:cNvPicPr>
          <p:nvPr/>
        </p:nvPicPr>
        <p:blipFill rotWithShape="1">
          <a:blip r:embed="rId2"/>
          <a:srcRect l="3554" t="-130" r="4730" b="17721"/>
          <a:stretch/>
        </p:blipFill>
        <p:spPr>
          <a:xfrm>
            <a:off x="568960" y="0"/>
            <a:ext cx="10485120" cy="5301426"/>
          </a:xfrm>
          <a:prstGeom prst="rect">
            <a:avLst/>
          </a:prstGeom>
        </p:spPr>
      </p:pic>
      <p:sp>
        <p:nvSpPr>
          <p:cNvPr id="8" name="Rectangle 7">
            <a:extLst>
              <a:ext uri="{FF2B5EF4-FFF2-40B4-BE49-F238E27FC236}">
                <a16:creationId xmlns:a16="http://schemas.microsoft.com/office/drawing/2014/main" id="{2C75822F-542A-443D-95CF-619E36D66B9D}"/>
              </a:ext>
            </a:extLst>
          </p:cNvPr>
          <p:cNvSpPr/>
          <p:nvPr/>
        </p:nvSpPr>
        <p:spPr>
          <a:xfrm>
            <a:off x="568960" y="0"/>
            <a:ext cx="2306320" cy="211328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orme libre : forme 6">
            <a:extLst>
              <a:ext uri="{FF2B5EF4-FFF2-40B4-BE49-F238E27FC236}">
                <a16:creationId xmlns:a16="http://schemas.microsoft.com/office/drawing/2014/main" id="{5031ADEA-2E47-4328-A85E-40AD9C07B839}"/>
              </a:ext>
            </a:extLst>
          </p:cNvPr>
          <p:cNvSpPr/>
          <p:nvPr/>
        </p:nvSpPr>
        <p:spPr>
          <a:xfrm>
            <a:off x="690880" y="447040"/>
            <a:ext cx="447040" cy="589280"/>
          </a:xfrm>
          <a:custGeom>
            <a:avLst/>
            <a:gdLst>
              <a:gd name="connsiteX0" fmla="*/ 0 w 4927600"/>
              <a:gd name="connsiteY0" fmla="*/ 1259840 h 6360160"/>
              <a:gd name="connsiteX1" fmla="*/ 0 w 4927600"/>
              <a:gd name="connsiteY1" fmla="*/ 1320800 h 6360160"/>
              <a:gd name="connsiteX2" fmla="*/ 589280 w 4927600"/>
              <a:gd name="connsiteY2" fmla="*/ 4947920 h 6360160"/>
              <a:gd name="connsiteX3" fmla="*/ 1910080 w 4927600"/>
              <a:gd name="connsiteY3" fmla="*/ 6360160 h 6360160"/>
              <a:gd name="connsiteX4" fmla="*/ 2824480 w 4927600"/>
              <a:gd name="connsiteY4" fmla="*/ 5689600 h 6360160"/>
              <a:gd name="connsiteX5" fmla="*/ 1330960 w 4927600"/>
              <a:gd name="connsiteY5" fmla="*/ 4074160 h 6360160"/>
              <a:gd name="connsiteX6" fmla="*/ 1940560 w 4927600"/>
              <a:gd name="connsiteY6" fmla="*/ 3108960 h 6360160"/>
              <a:gd name="connsiteX7" fmla="*/ 2214880 w 4927600"/>
              <a:gd name="connsiteY7" fmla="*/ 2357120 h 6360160"/>
              <a:gd name="connsiteX8" fmla="*/ 3556000 w 4927600"/>
              <a:gd name="connsiteY8" fmla="*/ 2092960 h 6360160"/>
              <a:gd name="connsiteX9" fmla="*/ 3444240 w 4927600"/>
              <a:gd name="connsiteY9" fmla="*/ 1899920 h 6360160"/>
              <a:gd name="connsiteX10" fmla="*/ 4765040 w 4927600"/>
              <a:gd name="connsiteY10" fmla="*/ 1046480 h 6360160"/>
              <a:gd name="connsiteX11" fmla="*/ 4927600 w 4927600"/>
              <a:gd name="connsiteY11" fmla="*/ 1137920 h 6360160"/>
              <a:gd name="connsiteX12" fmla="*/ 4805680 w 4927600"/>
              <a:gd name="connsiteY12" fmla="*/ 254000 h 6360160"/>
              <a:gd name="connsiteX13" fmla="*/ 4500880 w 4927600"/>
              <a:gd name="connsiteY13" fmla="*/ 0 h 6360160"/>
              <a:gd name="connsiteX14" fmla="*/ 3881120 w 4927600"/>
              <a:gd name="connsiteY14" fmla="*/ 365760 h 6360160"/>
              <a:gd name="connsiteX15" fmla="*/ 1473200 w 4927600"/>
              <a:gd name="connsiteY15" fmla="*/ 1097280 h 6360160"/>
              <a:gd name="connsiteX16" fmla="*/ 325120 w 4927600"/>
              <a:gd name="connsiteY16" fmla="*/ 1087120 h 6360160"/>
              <a:gd name="connsiteX17" fmla="*/ 0 w 4927600"/>
              <a:gd name="connsiteY17" fmla="*/ 1259840 h 636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7600" h="6360160">
                <a:moveTo>
                  <a:pt x="0" y="1259840"/>
                </a:moveTo>
                <a:lnTo>
                  <a:pt x="0" y="1320800"/>
                </a:lnTo>
                <a:lnTo>
                  <a:pt x="589280" y="4947920"/>
                </a:lnTo>
                <a:lnTo>
                  <a:pt x="1910080" y="6360160"/>
                </a:lnTo>
                <a:lnTo>
                  <a:pt x="2824480" y="5689600"/>
                </a:lnTo>
                <a:lnTo>
                  <a:pt x="1330960" y="4074160"/>
                </a:lnTo>
                <a:lnTo>
                  <a:pt x="1940560" y="3108960"/>
                </a:lnTo>
                <a:lnTo>
                  <a:pt x="2214880" y="2357120"/>
                </a:lnTo>
                <a:lnTo>
                  <a:pt x="3556000" y="2092960"/>
                </a:lnTo>
                <a:lnTo>
                  <a:pt x="3444240" y="1899920"/>
                </a:lnTo>
                <a:lnTo>
                  <a:pt x="4765040" y="1046480"/>
                </a:lnTo>
                <a:lnTo>
                  <a:pt x="4927600" y="1137920"/>
                </a:lnTo>
                <a:lnTo>
                  <a:pt x="4805680" y="254000"/>
                </a:lnTo>
                <a:lnTo>
                  <a:pt x="4500880" y="0"/>
                </a:lnTo>
                <a:lnTo>
                  <a:pt x="3881120" y="365760"/>
                </a:lnTo>
                <a:lnTo>
                  <a:pt x="1473200" y="1097280"/>
                </a:lnTo>
                <a:lnTo>
                  <a:pt x="325120" y="1087120"/>
                </a:lnTo>
                <a:lnTo>
                  <a:pt x="0" y="1259840"/>
                </a:lnTo>
                <a:close/>
              </a:path>
            </a:pathLst>
          </a:custGeom>
          <a:solidFill>
            <a:srgbClr val="896862"/>
          </a:solidFill>
          <a:ln w="19050">
            <a:solidFill>
              <a:srgbClr val="9D2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939EA79-4DFE-4781-B180-1027DDD29D93}"/>
              </a:ext>
            </a:extLst>
          </p:cNvPr>
          <p:cNvSpPr txBox="1"/>
          <p:nvPr/>
        </p:nvSpPr>
        <p:spPr>
          <a:xfrm>
            <a:off x="1375747" y="540994"/>
            <a:ext cx="1351280" cy="584775"/>
          </a:xfrm>
          <a:prstGeom prst="rect">
            <a:avLst/>
          </a:prstGeom>
          <a:noFill/>
        </p:spPr>
        <p:txBody>
          <a:bodyPr wrap="square" rtlCol="0">
            <a:spAutoFit/>
          </a:bodyPr>
          <a:lstStyle/>
          <a:p>
            <a:pPr algn="ctr"/>
            <a:r>
              <a:rPr lang="fr-FR" sz="1600" dirty="0"/>
              <a:t>Renault-Lucienne site</a:t>
            </a:r>
            <a:endParaRPr lang="fr-FR" dirty="0"/>
          </a:p>
        </p:txBody>
      </p:sp>
      <p:pic>
        <p:nvPicPr>
          <p:cNvPr id="11" name="Image 10">
            <a:extLst>
              <a:ext uri="{FF2B5EF4-FFF2-40B4-BE49-F238E27FC236}">
                <a16:creationId xmlns:a16="http://schemas.microsoft.com/office/drawing/2014/main" id="{749830DA-8F48-4C87-863B-09301E6D1357}"/>
              </a:ext>
            </a:extLst>
          </p:cNvPr>
          <p:cNvPicPr>
            <a:picLocks noChangeAspect="1"/>
          </p:cNvPicPr>
          <p:nvPr/>
        </p:nvPicPr>
        <p:blipFill>
          <a:blip r:embed="rId3"/>
          <a:stretch>
            <a:fillRect/>
          </a:stretch>
        </p:blipFill>
        <p:spPr>
          <a:xfrm>
            <a:off x="599909" y="1215220"/>
            <a:ext cx="565482" cy="282741"/>
          </a:xfrm>
          <a:prstGeom prst="rect">
            <a:avLst/>
          </a:prstGeom>
        </p:spPr>
      </p:pic>
      <p:pic>
        <p:nvPicPr>
          <p:cNvPr id="12" name="Image 11">
            <a:extLst>
              <a:ext uri="{FF2B5EF4-FFF2-40B4-BE49-F238E27FC236}">
                <a16:creationId xmlns:a16="http://schemas.microsoft.com/office/drawing/2014/main" id="{1F3389B2-08FE-4C16-9A33-FA3C40D884B2}"/>
              </a:ext>
            </a:extLst>
          </p:cNvPr>
          <p:cNvPicPr>
            <a:picLocks noChangeAspect="1"/>
          </p:cNvPicPr>
          <p:nvPr/>
        </p:nvPicPr>
        <p:blipFill>
          <a:blip r:embed="rId4"/>
          <a:stretch>
            <a:fillRect/>
          </a:stretch>
        </p:blipFill>
        <p:spPr>
          <a:xfrm>
            <a:off x="585028" y="1676861"/>
            <a:ext cx="595243" cy="282740"/>
          </a:xfrm>
          <a:prstGeom prst="rect">
            <a:avLst/>
          </a:prstGeom>
        </p:spPr>
      </p:pic>
      <p:sp>
        <p:nvSpPr>
          <p:cNvPr id="13" name="ZoneTexte 12">
            <a:extLst>
              <a:ext uri="{FF2B5EF4-FFF2-40B4-BE49-F238E27FC236}">
                <a16:creationId xmlns:a16="http://schemas.microsoft.com/office/drawing/2014/main" id="{A926A8D3-36A0-4865-93C3-1DFEDCE17EDE}"/>
              </a:ext>
            </a:extLst>
          </p:cNvPr>
          <p:cNvSpPr txBox="1"/>
          <p:nvPr/>
        </p:nvSpPr>
        <p:spPr>
          <a:xfrm>
            <a:off x="1319115" y="1187313"/>
            <a:ext cx="1464544" cy="338554"/>
          </a:xfrm>
          <a:prstGeom prst="rect">
            <a:avLst/>
          </a:prstGeom>
          <a:noFill/>
        </p:spPr>
        <p:txBody>
          <a:bodyPr wrap="square" rtlCol="0">
            <a:spAutoFit/>
          </a:bodyPr>
          <a:lstStyle/>
          <a:p>
            <a:pPr algn="ctr"/>
            <a:r>
              <a:rPr lang="fr-FR" sz="1600" dirty="0"/>
              <a:t>Water samples</a:t>
            </a:r>
          </a:p>
        </p:txBody>
      </p:sp>
      <p:sp>
        <p:nvSpPr>
          <p:cNvPr id="14" name="ZoneTexte 13">
            <a:extLst>
              <a:ext uri="{FF2B5EF4-FFF2-40B4-BE49-F238E27FC236}">
                <a16:creationId xmlns:a16="http://schemas.microsoft.com/office/drawing/2014/main" id="{F554B0D0-1EF1-486C-A42E-939E7DAEFBA1}"/>
              </a:ext>
            </a:extLst>
          </p:cNvPr>
          <p:cNvSpPr txBox="1"/>
          <p:nvPr/>
        </p:nvSpPr>
        <p:spPr>
          <a:xfrm>
            <a:off x="1375747" y="1648954"/>
            <a:ext cx="1351280" cy="338554"/>
          </a:xfrm>
          <a:prstGeom prst="rect">
            <a:avLst/>
          </a:prstGeom>
          <a:noFill/>
        </p:spPr>
        <p:txBody>
          <a:bodyPr wrap="square" rtlCol="0">
            <a:spAutoFit/>
          </a:bodyPr>
          <a:lstStyle/>
          <a:p>
            <a:pPr algn="ctr"/>
            <a:r>
              <a:rPr lang="fr-FR" sz="1600" dirty="0"/>
              <a:t>Soil samples</a:t>
            </a:r>
          </a:p>
        </p:txBody>
      </p:sp>
      <p:sp>
        <p:nvSpPr>
          <p:cNvPr id="15" name="ZoneTexte 14">
            <a:extLst>
              <a:ext uri="{FF2B5EF4-FFF2-40B4-BE49-F238E27FC236}">
                <a16:creationId xmlns:a16="http://schemas.microsoft.com/office/drawing/2014/main" id="{A197207D-312E-4DEB-9D9E-3F3D2C7529B2}"/>
              </a:ext>
            </a:extLst>
          </p:cNvPr>
          <p:cNvSpPr txBox="1"/>
          <p:nvPr/>
        </p:nvSpPr>
        <p:spPr>
          <a:xfrm>
            <a:off x="989848" y="49819"/>
            <a:ext cx="1464544" cy="369332"/>
          </a:xfrm>
          <a:prstGeom prst="rect">
            <a:avLst/>
          </a:prstGeom>
          <a:noFill/>
        </p:spPr>
        <p:txBody>
          <a:bodyPr wrap="square" rtlCol="0">
            <a:spAutoFit/>
          </a:bodyPr>
          <a:lstStyle/>
          <a:p>
            <a:pPr algn="ctr"/>
            <a:r>
              <a:rPr lang="fr-FR" b="1" u="sng" dirty="0"/>
              <a:t>Legend</a:t>
            </a:r>
          </a:p>
        </p:txBody>
      </p:sp>
      <p:sp>
        <p:nvSpPr>
          <p:cNvPr id="2" name="Ellipse 1">
            <a:extLst>
              <a:ext uri="{FF2B5EF4-FFF2-40B4-BE49-F238E27FC236}">
                <a16:creationId xmlns:a16="http://schemas.microsoft.com/office/drawing/2014/main" id="{190B5205-4D57-2707-5F8F-D718984A35C0}"/>
              </a:ext>
            </a:extLst>
          </p:cNvPr>
          <p:cNvSpPr>
            <a:spLocks noChangeAspect="1"/>
          </p:cNvSpPr>
          <p:nvPr/>
        </p:nvSpPr>
        <p:spPr>
          <a:xfrm>
            <a:off x="7279241" y="2668782"/>
            <a:ext cx="288000" cy="288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E7DE32A1-586D-8B94-5294-CDC194DBE05D}"/>
              </a:ext>
            </a:extLst>
          </p:cNvPr>
          <p:cNvSpPr/>
          <p:nvPr/>
        </p:nvSpPr>
        <p:spPr>
          <a:xfrm>
            <a:off x="6424774" y="3684211"/>
            <a:ext cx="288000" cy="288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551DC791-2EA1-AB70-66E8-95C11C4350BF}"/>
              </a:ext>
            </a:extLst>
          </p:cNvPr>
          <p:cNvSpPr>
            <a:spLocks noChangeAspect="1"/>
          </p:cNvSpPr>
          <p:nvPr/>
        </p:nvSpPr>
        <p:spPr>
          <a:xfrm>
            <a:off x="4608471" y="1432675"/>
            <a:ext cx="36000" cy="36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6EA28442-8C2B-3A8F-2D7F-D29D930F0E02}"/>
              </a:ext>
            </a:extLst>
          </p:cNvPr>
          <p:cNvSpPr>
            <a:spLocks noChangeAspect="1"/>
          </p:cNvSpPr>
          <p:nvPr/>
        </p:nvSpPr>
        <p:spPr>
          <a:xfrm>
            <a:off x="4791182" y="1933280"/>
            <a:ext cx="72000" cy="7200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riangle 16">
            <a:extLst>
              <a:ext uri="{FF2B5EF4-FFF2-40B4-BE49-F238E27FC236}">
                <a16:creationId xmlns:a16="http://schemas.microsoft.com/office/drawing/2014/main" id="{BEA1098E-14E9-B45A-6874-6EC476AAEA08}"/>
              </a:ext>
            </a:extLst>
          </p:cNvPr>
          <p:cNvSpPr/>
          <p:nvPr/>
        </p:nvSpPr>
        <p:spPr>
          <a:xfrm>
            <a:off x="5229545" y="2848782"/>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17">
            <a:extLst>
              <a:ext uri="{FF2B5EF4-FFF2-40B4-BE49-F238E27FC236}">
                <a16:creationId xmlns:a16="http://schemas.microsoft.com/office/drawing/2014/main" id="{4563C760-A51E-D63A-EC64-C4C7FECB51E5}"/>
              </a:ext>
            </a:extLst>
          </p:cNvPr>
          <p:cNvSpPr/>
          <p:nvPr/>
        </p:nvSpPr>
        <p:spPr>
          <a:xfrm>
            <a:off x="5139545" y="1638173"/>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18">
            <a:extLst>
              <a:ext uri="{FF2B5EF4-FFF2-40B4-BE49-F238E27FC236}">
                <a16:creationId xmlns:a16="http://schemas.microsoft.com/office/drawing/2014/main" id="{9BFEFC99-A714-B8B6-6881-97AD43E0C4E6}"/>
              </a:ext>
            </a:extLst>
          </p:cNvPr>
          <p:cNvSpPr/>
          <p:nvPr/>
        </p:nvSpPr>
        <p:spPr>
          <a:xfrm>
            <a:off x="5528251" y="2232362"/>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riangle 19">
            <a:extLst>
              <a:ext uri="{FF2B5EF4-FFF2-40B4-BE49-F238E27FC236}">
                <a16:creationId xmlns:a16="http://schemas.microsoft.com/office/drawing/2014/main" id="{A640018D-69FC-EBC1-266D-4091C2E80A2E}"/>
              </a:ext>
            </a:extLst>
          </p:cNvPr>
          <p:cNvSpPr/>
          <p:nvPr/>
        </p:nvSpPr>
        <p:spPr>
          <a:xfrm>
            <a:off x="5736729" y="1987508"/>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riangle 20">
            <a:extLst>
              <a:ext uri="{FF2B5EF4-FFF2-40B4-BE49-F238E27FC236}">
                <a16:creationId xmlns:a16="http://schemas.microsoft.com/office/drawing/2014/main" id="{B3F76FE1-B6BC-8FFA-4B56-254F4FFD9820}"/>
              </a:ext>
            </a:extLst>
          </p:cNvPr>
          <p:cNvSpPr/>
          <p:nvPr/>
        </p:nvSpPr>
        <p:spPr>
          <a:xfrm>
            <a:off x="6043444" y="1769728"/>
            <a:ext cx="180000" cy="180001"/>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760D8E2B-2C24-AC42-C90C-42264A51814F}"/>
              </a:ext>
            </a:extLst>
          </p:cNvPr>
          <p:cNvSpPr>
            <a:spLocks noChangeAspect="1"/>
          </p:cNvSpPr>
          <p:nvPr/>
        </p:nvSpPr>
        <p:spPr>
          <a:xfrm>
            <a:off x="6532680" y="1527601"/>
            <a:ext cx="432000" cy="432000"/>
          </a:xfrm>
          <a:prstGeom prst="ellipse">
            <a:avLst/>
          </a:prstGeom>
          <a:pattFill prst="wdUpDiag">
            <a:fgClr>
              <a:srgbClr val="00B0F0"/>
            </a:fgClr>
            <a:bgClr>
              <a:schemeClr val="bg1"/>
            </a:bgClr>
          </a:patt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E9E9E3E6-4369-68B9-EAB1-04F31A830B01}"/>
              </a:ext>
            </a:extLst>
          </p:cNvPr>
          <p:cNvSpPr txBox="1"/>
          <p:nvPr/>
        </p:nvSpPr>
        <p:spPr>
          <a:xfrm>
            <a:off x="6968386" y="1249533"/>
            <a:ext cx="3178457" cy="923330"/>
          </a:xfrm>
          <a:prstGeom prst="rect">
            <a:avLst/>
          </a:prstGeom>
          <a:noFill/>
        </p:spPr>
        <p:txBody>
          <a:bodyPr wrap="square" rtlCol="0">
            <a:spAutoFit/>
          </a:bodyPr>
          <a:lstStyle/>
          <a:p>
            <a:r>
              <a:rPr lang="fr-FR" i="1" dirty="0" err="1">
                <a:solidFill>
                  <a:srgbClr val="00B0F0"/>
                </a:solidFill>
              </a:rPr>
              <a:t>Too</a:t>
            </a:r>
            <a:r>
              <a:rPr lang="fr-FR" i="1" dirty="0">
                <a:solidFill>
                  <a:srgbClr val="00B0F0"/>
                </a:solidFill>
              </a:rPr>
              <a:t> </a:t>
            </a:r>
            <a:r>
              <a:rPr lang="fr-FR" i="1" dirty="0" err="1">
                <a:solidFill>
                  <a:srgbClr val="00B0F0"/>
                </a:solidFill>
              </a:rPr>
              <a:t>heavily</a:t>
            </a:r>
            <a:r>
              <a:rPr lang="fr-FR" i="1" dirty="0">
                <a:solidFill>
                  <a:srgbClr val="00B0F0"/>
                </a:solidFill>
              </a:rPr>
              <a:t> </a:t>
            </a:r>
            <a:r>
              <a:rPr lang="fr-FR" i="1" dirty="0" err="1">
                <a:solidFill>
                  <a:srgbClr val="00B0F0"/>
                </a:solidFill>
              </a:rPr>
              <a:t>contaminated</a:t>
            </a:r>
            <a:r>
              <a:rPr lang="fr-FR" i="1" dirty="0">
                <a:solidFill>
                  <a:srgbClr val="00B0F0"/>
                </a:solidFill>
              </a:rPr>
              <a:t> </a:t>
            </a:r>
            <a:r>
              <a:rPr lang="fr-FR" i="1" dirty="0" err="1">
                <a:solidFill>
                  <a:srgbClr val="00B0F0"/>
                </a:solidFill>
              </a:rPr>
              <a:t>with</a:t>
            </a:r>
            <a:r>
              <a:rPr lang="fr-FR" i="1" dirty="0">
                <a:solidFill>
                  <a:srgbClr val="00B0F0"/>
                </a:solidFill>
              </a:rPr>
              <a:t> </a:t>
            </a:r>
            <a:r>
              <a:rPr lang="fr-FR" i="1" dirty="0" err="1">
                <a:solidFill>
                  <a:srgbClr val="00B0F0"/>
                </a:solidFill>
              </a:rPr>
              <a:t>floating</a:t>
            </a:r>
            <a:r>
              <a:rPr lang="fr-FR" i="1" dirty="0">
                <a:solidFill>
                  <a:srgbClr val="00B0F0"/>
                </a:solidFill>
              </a:rPr>
              <a:t> </a:t>
            </a:r>
            <a:r>
              <a:rPr lang="fr-FR" i="1" dirty="0" err="1">
                <a:solidFill>
                  <a:srgbClr val="00B0F0"/>
                </a:solidFill>
              </a:rPr>
              <a:t>oil</a:t>
            </a:r>
            <a:r>
              <a:rPr lang="fr-FR" i="1" dirty="0">
                <a:solidFill>
                  <a:srgbClr val="00B0F0"/>
                </a:solidFill>
              </a:rPr>
              <a:t> </a:t>
            </a:r>
            <a:r>
              <a:rPr lang="fr-FR" i="1" dirty="0" err="1">
                <a:solidFill>
                  <a:srgbClr val="00B0F0"/>
                </a:solidFill>
              </a:rPr>
              <a:t>highly</a:t>
            </a:r>
            <a:r>
              <a:rPr lang="fr-FR" i="1" dirty="0">
                <a:solidFill>
                  <a:srgbClr val="00B0F0"/>
                </a:solidFill>
              </a:rPr>
              <a:t> </a:t>
            </a:r>
            <a:r>
              <a:rPr lang="fr-FR" i="1" dirty="0" err="1">
                <a:solidFill>
                  <a:srgbClr val="00B0F0"/>
                </a:solidFill>
              </a:rPr>
              <a:t>viscous</a:t>
            </a:r>
            <a:r>
              <a:rPr lang="fr-FR" i="1" dirty="0">
                <a:solidFill>
                  <a:srgbClr val="00B0F0"/>
                </a:solidFill>
              </a:rPr>
              <a:t> : no water sampling </a:t>
            </a:r>
          </a:p>
        </p:txBody>
      </p:sp>
      <p:sp>
        <p:nvSpPr>
          <p:cNvPr id="24" name="ZoneTexte 23">
            <a:extLst>
              <a:ext uri="{FF2B5EF4-FFF2-40B4-BE49-F238E27FC236}">
                <a16:creationId xmlns:a16="http://schemas.microsoft.com/office/drawing/2014/main" id="{40189633-58FC-C085-D376-60622A157EAF}"/>
              </a:ext>
            </a:extLst>
          </p:cNvPr>
          <p:cNvSpPr txBox="1"/>
          <p:nvPr/>
        </p:nvSpPr>
        <p:spPr>
          <a:xfrm>
            <a:off x="2922503" y="1556574"/>
            <a:ext cx="2397042" cy="369332"/>
          </a:xfrm>
          <a:prstGeom prst="rect">
            <a:avLst/>
          </a:prstGeom>
          <a:noFill/>
        </p:spPr>
        <p:txBody>
          <a:bodyPr wrap="square" rtlCol="0">
            <a:spAutoFit/>
          </a:bodyPr>
          <a:lstStyle/>
          <a:p>
            <a:r>
              <a:rPr lang="fr-FR" i="1" dirty="0">
                <a:solidFill>
                  <a:srgbClr val="00B0F0"/>
                </a:solidFill>
              </a:rPr>
              <a:t>No TPH contamination</a:t>
            </a:r>
          </a:p>
        </p:txBody>
      </p:sp>
      <p:sp>
        <p:nvSpPr>
          <p:cNvPr id="16" name="ZoneTexte 15">
            <a:extLst>
              <a:ext uri="{FF2B5EF4-FFF2-40B4-BE49-F238E27FC236}">
                <a16:creationId xmlns:a16="http://schemas.microsoft.com/office/drawing/2014/main" id="{53780241-F862-463D-6CE9-AD5DABFDDB95}"/>
              </a:ext>
            </a:extLst>
          </p:cNvPr>
          <p:cNvSpPr txBox="1"/>
          <p:nvPr/>
        </p:nvSpPr>
        <p:spPr>
          <a:xfrm>
            <a:off x="6305903" y="2882314"/>
            <a:ext cx="1810681" cy="646331"/>
          </a:xfrm>
          <a:prstGeom prst="rect">
            <a:avLst/>
          </a:prstGeom>
          <a:noFill/>
        </p:spPr>
        <p:txBody>
          <a:bodyPr wrap="square" rtlCol="0">
            <a:spAutoFit/>
          </a:bodyPr>
          <a:lstStyle/>
          <a:p>
            <a:r>
              <a:rPr lang="fr-FR" i="1" dirty="0" err="1">
                <a:solidFill>
                  <a:srgbClr val="00B0F0"/>
                </a:solidFill>
              </a:rPr>
              <a:t>Floating</a:t>
            </a:r>
            <a:r>
              <a:rPr lang="fr-FR" i="1" dirty="0">
                <a:solidFill>
                  <a:srgbClr val="00B0F0"/>
                </a:solidFill>
              </a:rPr>
              <a:t> </a:t>
            </a:r>
            <a:r>
              <a:rPr lang="fr-FR" i="1" dirty="0" err="1">
                <a:solidFill>
                  <a:srgbClr val="00B0F0"/>
                </a:solidFill>
              </a:rPr>
              <a:t>oil</a:t>
            </a:r>
            <a:r>
              <a:rPr lang="fr-FR" i="1" dirty="0">
                <a:solidFill>
                  <a:srgbClr val="00B0F0"/>
                </a:solidFill>
              </a:rPr>
              <a:t> layer of 20-30 cm</a:t>
            </a:r>
          </a:p>
        </p:txBody>
      </p:sp>
      <p:sp>
        <p:nvSpPr>
          <p:cNvPr id="25" name="ZoneTexte 24">
            <a:extLst>
              <a:ext uri="{FF2B5EF4-FFF2-40B4-BE49-F238E27FC236}">
                <a16:creationId xmlns:a16="http://schemas.microsoft.com/office/drawing/2014/main" id="{D5D89935-C2FB-7333-2B4E-D79173D064A0}"/>
              </a:ext>
            </a:extLst>
          </p:cNvPr>
          <p:cNvSpPr txBox="1"/>
          <p:nvPr/>
        </p:nvSpPr>
        <p:spPr>
          <a:xfrm>
            <a:off x="4029311" y="5546430"/>
            <a:ext cx="3290644" cy="369332"/>
          </a:xfrm>
          <a:prstGeom prst="rect">
            <a:avLst/>
          </a:prstGeom>
          <a:solidFill>
            <a:schemeClr val="accent4"/>
          </a:solidFill>
        </p:spPr>
        <p:txBody>
          <a:bodyPr wrap="none" rtlCol="0">
            <a:spAutoFit/>
          </a:bodyPr>
          <a:lstStyle/>
          <a:p>
            <a:r>
              <a:rPr lang="fr-FR" dirty="0" err="1"/>
              <a:t>Groundwater</a:t>
            </a:r>
            <a:r>
              <a:rPr lang="fr-FR" dirty="0"/>
              <a:t> PHC contamination</a:t>
            </a:r>
          </a:p>
        </p:txBody>
      </p:sp>
    </p:spTree>
    <p:extLst>
      <p:ext uri="{BB962C8B-B14F-4D97-AF65-F5344CB8AC3E}">
        <p14:creationId xmlns:p14="http://schemas.microsoft.com/office/powerpoint/2010/main" val="70662428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440</Words>
  <Application>Microsoft Macintosh PowerPoint</Application>
  <PresentationFormat>Grand écran</PresentationFormat>
  <Paragraphs>64</Paragraphs>
  <Slides>11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Calibri</vt:lpstr>
      <vt:lpstr>Calibri Light</vt:lpstr>
      <vt:lpstr>Helvetica</vt:lpstr>
      <vt:lpstr>Thème Office</vt:lpstr>
      <vt:lpstr>Ploufragran site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Audrey Vauloup</dc:creator>
  <cp:lastModifiedBy>Aurelie Cebron</cp:lastModifiedBy>
  <cp:revision>8</cp:revision>
  <dcterms:created xsi:type="dcterms:W3CDTF">2023-05-04T13:07:55Z</dcterms:created>
  <dcterms:modified xsi:type="dcterms:W3CDTF">2023-11-09T15:09:09Z</dcterms:modified>
</cp:coreProperties>
</file>